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68"/>
  </p:notesMasterIdLst>
  <p:sldIdLst>
    <p:sldId id="256" r:id="rId2"/>
    <p:sldId id="281" r:id="rId3"/>
    <p:sldId id="257" r:id="rId4"/>
    <p:sldId id="316" r:id="rId5"/>
    <p:sldId id="317" r:id="rId6"/>
    <p:sldId id="318" r:id="rId7"/>
    <p:sldId id="319" r:id="rId8"/>
    <p:sldId id="322" r:id="rId9"/>
    <p:sldId id="320" r:id="rId10"/>
    <p:sldId id="321" r:id="rId11"/>
    <p:sldId id="258" r:id="rId12"/>
    <p:sldId id="259" r:id="rId13"/>
    <p:sldId id="260" r:id="rId14"/>
    <p:sldId id="261" r:id="rId15"/>
    <p:sldId id="323" r:id="rId16"/>
    <p:sldId id="353" r:id="rId17"/>
    <p:sldId id="361" r:id="rId18"/>
    <p:sldId id="325" r:id="rId19"/>
    <p:sldId id="265" r:id="rId20"/>
    <p:sldId id="324" r:id="rId21"/>
    <p:sldId id="326" r:id="rId22"/>
    <p:sldId id="327" r:id="rId23"/>
    <p:sldId id="328" r:id="rId24"/>
    <p:sldId id="329" r:id="rId25"/>
    <p:sldId id="360" r:id="rId26"/>
    <p:sldId id="359" r:id="rId27"/>
    <p:sldId id="330" r:id="rId28"/>
    <p:sldId id="276" r:id="rId29"/>
    <p:sldId id="331" r:id="rId30"/>
    <p:sldId id="374" r:id="rId31"/>
    <p:sldId id="375" r:id="rId32"/>
    <p:sldId id="352" r:id="rId33"/>
    <p:sldId id="332" r:id="rId34"/>
    <p:sldId id="338" r:id="rId35"/>
    <p:sldId id="336" r:id="rId36"/>
    <p:sldId id="337" r:id="rId37"/>
    <p:sldId id="354" r:id="rId38"/>
    <p:sldId id="339" r:id="rId39"/>
    <p:sldId id="381" r:id="rId40"/>
    <p:sldId id="376" r:id="rId41"/>
    <p:sldId id="377" r:id="rId42"/>
    <p:sldId id="378" r:id="rId43"/>
    <p:sldId id="343" r:id="rId44"/>
    <p:sldId id="388" r:id="rId45"/>
    <p:sldId id="387" r:id="rId46"/>
    <p:sldId id="344" r:id="rId47"/>
    <p:sldId id="345" r:id="rId48"/>
    <p:sldId id="347" r:id="rId49"/>
    <p:sldId id="348" r:id="rId50"/>
    <p:sldId id="349" r:id="rId51"/>
    <p:sldId id="350" r:id="rId52"/>
    <p:sldId id="351" r:id="rId53"/>
    <p:sldId id="385" r:id="rId54"/>
    <p:sldId id="386" r:id="rId55"/>
    <p:sldId id="355" r:id="rId56"/>
    <p:sldId id="282" r:id="rId57"/>
    <p:sldId id="283" r:id="rId58"/>
    <p:sldId id="384" r:id="rId59"/>
    <p:sldId id="278" r:id="rId60"/>
    <p:sldId id="379" r:id="rId61"/>
    <p:sldId id="380" r:id="rId62"/>
    <p:sldId id="288" r:id="rId63"/>
    <p:sldId id="285" r:id="rId64"/>
    <p:sldId id="382" r:id="rId65"/>
    <p:sldId id="383" r:id="rId66"/>
    <p:sldId id="315" r:id="rId6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0" autoAdjust="0"/>
    <p:restoredTop sz="95331" autoAdjust="0"/>
  </p:normalViewPr>
  <p:slideViewPr>
    <p:cSldViewPr>
      <p:cViewPr>
        <p:scale>
          <a:sx n="70" d="100"/>
          <a:sy n="70" d="100"/>
        </p:scale>
        <p:origin x="-46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6C9D42C3-8AF3-4823-B580-C4044875377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 prepared</a:t>
            </a:r>
            <a:r>
              <a:rPr lang="en-US" baseline="0" dirty="0" smtClean="0"/>
              <a:t> </a:t>
            </a:r>
            <a:r>
              <a:rPr lang="en-US" dirty="0" smtClean="0"/>
              <a:t>by Linda </a:t>
            </a:r>
            <a:r>
              <a:rPr lang="en-US" dirty="0" err="1" smtClean="0"/>
              <a:t>DeMasi</a:t>
            </a:r>
            <a:r>
              <a:rPr lang="en-US" dirty="0" smtClean="0"/>
              <a:t>, AHTD.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Figure reproduced</a:t>
            </a:r>
            <a:r>
              <a:rPr lang="en-US" baseline="0" dirty="0" smtClean="0"/>
              <a:t> </a:t>
            </a:r>
            <a:r>
              <a:rPr lang="en-US" dirty="0" smtClean="0"/>
              <a:t>from Andrew J. Peck dissertation, Arkansas State University, 2010.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 prepared by Linda </a:t>
            </a:r>
            <a:r>
              <a:rPr lang="en-US" dirty="0" err="1" smtClean="0"/>
              <a:t>DeMasi</a:t>
            </a:r>
            <a:r>
              <a:rPr lang="en-US" dirty="0" smtClean="0"/>
              <a:t>,</a:t>
            </a:r>
            <a:r>
              <a:rPr lang="en-US" baseline="0" dirty="0" smtClean="0"/>
              <a:t> AHTD.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Figure reproduced from Andrew J. Peck thesis,</a:t>
            </a:r>
            <a:r>
              <a:rPr lang="en-US" baseline="0" dirty="0" smtClean="0"/>
              <a:t> Arkansas State University, 2005.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 prepared by Linda </a:t>
            </a:r>
            <a:r>
              <a:rPr lang="en-US" dirty="0" err="1" smtClean="0"/>
              <a:t>DeMasi</a:t>
            </a:r>
            <a:r>
              <a:rPr lang="en-US" dirty="0" smtClean="0"/>
              <a:t>, AHTD.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 prepared by Linda </a:t>
            </a:r>
            <a:r>
              <a:rPr lang="en-US" dirty="0" err="1" smtClean="0"/>
              <a:t>DeMasi</a:t>
            </a:r>
            <a:r>
              <a:rPr lang="en-US" dirty="0" smtClean="0"/>
              <a:t>,</a:t>
            </a:r>
            <a:r>
              <a:rPr lang="en-US" baseline="0" dirty="0" smtClean="0"/>
              <a:t> AHTD.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Graphic prepared by Linda </a:t>
            </a:r>
            <a:r>
              <a:rPr lang="en-US" dirty="0" err="1" smtClean="0"/>
              <a:t>DeMasi</a:t>
            </a:r>
            <a:r>
              <a:rPr lang="en-US" dirty="0" smtClean="0"/>
              <a:t>,</a:t>
            </a:r>
            <a:r>
              <a:rPr lang="en-US" baseline="0" dirty="0" smtClean="0"/>
              <a:t> AHTD.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Graphic prepared by Linda </a:t>
            </a:r>
            <a:r>
              <a:rPr lang="en-US" dirty="0" err="1" smtClean="0"/>
              <a:t>DeMasi</a:t>
            </a:r>
            <a:r>
              <a:rPr lang="en-US" dirty="0" smtClean="0"/>
              <a:t>,</a:t>
            </a:r>
            <a:r>
              <a:rPr lang="en-US" baseline="0" dirty="0" smtClean="0"/>
              <a:t> AHTD.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Graphic prepared by Linda </a:t>
            </a:r>
            <a:r>
              <a:rPr lang="en-US" dirty="0" err="1" smtClean="0"/>
              <a:t>DeMasi</a:t>
            </a:r>
            <a:r>
              <a:rPr lang="en-US" dirty="0" smtClean="0"/>
              <a:t>,</a:t>
            </a:r>
            <a:r>
              <a:rPr lang="en-US" baseline="0" dirty="0" smtClean="0"/>
              <a:t> AHTD.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</a:t>
            </a:r>
            <a:r>
              <a:rPr lang="en-US" baseline="0" dirty="0" smtClean="0"/>
              <a:t> prepared by Linda </a:t>
            </a:r>
            <a:r>
              <a:rPr lang="en-US" baseline="0" dirty="0" err="1" smtClean="0"/>
              <a:t>DeMasi</a:t>
            </a:r>
            <a:r>
              <a:rPr lang="en-US" baseline="0" dirty="0" smtClean="0"/>
              <a:t>, AHTD.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Top:  </a:t>
            </a:r>
            <a:r>
              <a:rPr lang="en-US" i="1" dirty="0" err="1" smtClean="0"/>
              <a:t>Ptychobranchus</a:t>
            </a:r>
            <a:r>
              <a:rPr lang="en-US" baseline="0" dirty="0" smtClean="0"/>
              <a:t> from White River drainage, AR.  Bottom:  </a:t>
            </a:r>
            <a:r>
              <a:rPr lang="en-US" i="1" baseline="0" dirty="0" err="1" smtClean="0"/>
              <a:t>Ptychobranchus</a:t>
            </a:r>
            <a:r>
              <a:rPr lang="en-US" baseline="0" dirty="0" smtClean="0"/>
              <a:t> from Ouachita River drainage, 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Kentaro</a:t>
            </a:r>
            <a:r>
              <a:rPr lang="en-US" dirty="0" smtClean="0"/>
              <a:t> Inoue thesis, Arkansas State University, 2009.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</a:t>
            </a:r>
            <a:r>
              <a:rPr lang="en-US" baseline="0" dirty="0" smtClean="0"/>
              <a:t> prepared by Linda </a:t>
            </a:r>
            <a:r>
              <a:rPr lang="en-US" baseline="0" dirty="0" err="1" smtClean="0"/>
              <a:t>DeMasi</a:t>
            </a:r>
            <a:r>
              <a:rPr lang="en-US" baseline="0" dirty="0" smtClean="0"/>
              <a:t>, AHTD.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Graphic prepared by Linda </a:t>
            </a:r>
            <a:r>
              <a:rPr lang="en-US" dirty="0" err="1" smtClean="0"/>
              <a:t>DeMasi</a:t>
            </a:r>
            <a:r>
              <a:rPr lang="en-US" dirty="0" smtClean="0"/>
              <a:t>,</a:t>
            </a:r>
            <a:r>
              <a:rPr lang="en-US" baseline="0" dirty="0" smtClean="0"/>
              <a:t> AHTD.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Figure reproduced</a:t>
            </a:r>
            <a:r>
              <a:rPr lang="en-US" baseline="0" dirty="0" smtClean="0"/>
              <a:t> from Burr and Page </a:t>
            </a:r>
            <a:r>
              <a:rPr lang="en-US" i="1" baseline="0" dirty="0" smtClean="0"/>
              <a:t>in</a:t>
            </a:r>
            <a:r>
              <a:rPr lang="en-US" baseline="0" dirty="0" smtClean="0"/>
              <a:t> The Zoogeography of N.A. Freshwater Fishes, </a:t>
            </a:r>
            <a:r>
              <a:rPr lang="en-US" baseline="0" dirty="0" err="1" smtClean="0"/>
              <a:t>Hocutt</a:t>
            </a:r>
            <a:r>
              <a:rPr lang="en-US" baseline="0" dirty="0" smtClean="0"/>
              <a:t> and Wiley, eds., 1986.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590FA-B883-42C5-A5D1-723C90C7E397}" type="slidenum">
              <a:rPr lang="en-US"/>
              <a:pPr/>
              <a:t>51</a:t>
            </a:fld>
            <a:endParaRPr lang="en-US"/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 eaLnBrk="1" hangingPunct="1"/>
            <a:fld id="{677CAE61-348A-4FC9-A347-4A1718D48004}" type="slidenum">
              <a:rPr lang="en-US" sz="1300">
                <a:cs typeface="Arial" pitchFamily="34" charset="0"/>
              </a:rPr>
              <a:pPr algn="r" defTabSz="966788" eaLnBrk="1" hangingPunct="1"/>
              <a:t>51</a:t>
            </a:fld>
            <a:endParaRPr lang="en-US" sz="1300">
              <a:cs typeface="Arial" pitchFamily="34" charset="0"/>
            </a:endParaRPr>
          </a:p>
        </p:txBody>
      </p:sp>
      <p:sp>
        <p:nvSpPr>
          <p:cNvPr id="332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Photos A-D reproduced from Serb and Barnhart</a:t>
            </a:r>
            <a:r>
              <a:rPr lang="en-US" baseline="0" dirty="0" smtClean="0"/>
              <a:t> 2008.  Bottom photo from </a:t>
            </a:r>
            <a:r>
              <a:rPr lang="en-US" baseline="0" dirty="0" err="1" smtClean="0"/>
              <a:t>Unio</a:t>
            </a:r>
            <a:r>
              <a:rPr lang="en-US" baseline="0" dirty="0" smtClean="0"/>
              <a:t> Gallery, M. C. Barnhart, Missouri State University.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Tree reproduced from Serb and Barnhart, 2008.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Reproduction</a:t>
            </a:r>
            <a:r>
              <a:rPr lang="en-US" baseline="0" dirty="0" smtClean="0"/>
              <a:t> of poster</a:t>
            </a:r>
            <a:r>
              <a:rPr lang="en-US" dirty="0" smtClean="0"/>
              <a:t> by David M. Hayes, 2010.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reproduced</a:t>
            </a:r>
            <a:r>
              <a:rPr lang="en-US" baseline="0" dirty="0" smtClean="0"/>
              <a:t> from Burr and Page </a:t>
            </a:r>
            <a:r>
              <a:rPr lang="en-US" i="1" baseline="0" dirty="0" smtClean="0"/>
              <a:t>in</a:t>
            </a:r>
            <a:r>
              <a:rPr lang="en-US" baseline="0" dirty="0" smtClean="0"/>
              <a:t> The Zoogeography of N.A. Freshwater Fishes, </a:t>
            </a:r>
            <a:r>
              <a:rPr lang="en-US" baseline="0" dirty="0" err="1" smtClean="0"/>
              <a:t>Hocutt</a:t>
            </a:r>
            <a:r>
              <a:rPr lang="en-US" baseline="0" dirty="0" smtClean="0"/>
              <a:t> and Wiley, eds., 1986.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Tree reproduced</a:t>
            </a:r>
            <a:r>
              <a:rPr lang="en-US" baseline="0" dirty="0" smtClean="0"/>
              <a:t> from Christian et al. 2008 report to AR Game &amp; Fish Commission.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Tree reproduced</a:t>
            </a:r>
            <a:r>
              <a:rPr lang="en-US" baseline="0" dirty="0" smtClean="0"/>
              <a:t> from Christian et al. 2008 report to AR Game &amp; Fish Commission.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 2 photos:  </a:t>
            </a:r>
            <a:r>
              <a:rPr lang="en-US" i="1" dirty="0" err="1" smtClean="0"/>
              <a:t>Quadrula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nobilis</a:t>
            </a:r>
            <a:r>
              <a:rPr lang="en-US" baseline="0" dirty="0" smtClean="0"/>
              <a:t>.  Bottom:  </a:t>
            </a:r>
            <a:r>
              <a:rPr lang="en-US" i="1" baseline="0" dirty="0" smtClean="0"/>
              <a:t>Q</a:t>
            </a:r>
            <a:r>
              <a:rPr lang="en-US" baseline="0" dirty="0" smtClean="0"/>
              <a:t>. </a:t>
            </a:r>
            <a:r>
              <a:rPr lang="en-US" i="1" baseline="0" dirty="0" err="1" smtClean="0"/>
              <a:t>quadrula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Jeez, I forgot where I “borrowed” </a:t>
            </a:r>
            <a:r>
              <a:rPr lang="en-US" smtClean="0"/>
              <a:t>this figure</a:t>
            </a:r>
            <a:r>
              <a:rPr lang="en-US" baseline="0" smtClean="0"/>
              <a:t> from.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Shane Hanlon in</a:t>
            </a:r>
            <a:r>
              <a:rPr lang="en-US" baseline="0" dirty="0" smtClean="0"/>
              <a:t> his recurring role as Russell the Mussel – who else could play it with such flair?  Photo courtesy of U. S. Fish and Wildlife Service.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</a:t>
            </a:r>
            <a:r>
              <a:rPr lang="en-US" baseline="0" dirty="0" smtClean="0"/>
              <a:t> prepared by Linda </a:t>
            </a:r>
            <a:r>
              <a:rPr lang="en-US" baseline="0" dirty="0" err="1" smtClean="0"/>
              <a:t>DeMasi</a:t>
            </a:r>
            <a:r>
              <a:rPr lang="en-US" baseline="0" dirty="0" smtClean="0"/>
              <a:t>, AHTD.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D42C3-8AF3-4823-B580-C4044875377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7" name="Rectangle 3"/>
          <p:cNvSpPr>
            <a:spLocks noChangeArrowheads="1"/>
          </p:cNvSpPr>
          <p:nvPr/>
        </p:nvSpPr>
        <p:spPr bwMode="blackWhite">
          <a:xfrm>
            <a:off x="152400" y="228600"/>
            <a:ext cx="8839200" cy="6477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277508" name="Rectangle 4"/>
          <p:cNvSpPr>
            <a:spLocks noChangeArrowheads="1"/>
          </p:cNvSpPr>
          <p:nvPr/>
        </p:nvSpPr>
        <p:spPr bwMode="auto">
          <a:xfrm>
            <a:off x="239713" y="317500"/>
            <a:ext cx="8662987" cy="62992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722313" y="3467100"/>
            <a:ext cx="76993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51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75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7512" name="Rectangle 8"/>
          <p:cNvSpPr>
            <a:spLocks noGrp="1" noChangeArrowheads="1"/>
          </p:cNvSpPr>
          <p:nvPr>
            <p:ph type="dt" sz="half" idx="2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7513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7514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38B3B7-5640-4B10-818F-CBF4F6F3B9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EEACA-67EF-4B5D-9E14-F72416A155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473075"/>
            <a:ext cx="2057400" cy="6003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6019800" cy="6003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5A7B8-7AD5-43AC-A959-EEB114185D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EB5D7-68F1-467A-84A0-BD3BBC91D4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8296E-C218-4A00-AC52-65E3AAAFF5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384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24384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BBB02-4830-4FCF-B9D8-C9D637D4B6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F42F7-08ED-41A6-8A1E-3C757786B7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93A72-CB49-4236-8D16-13FC22134B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F752A-403D-479B-ABAA-9E537F2497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9B8ED-0A2F-4DD1-9661-96295EEFB1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A0DEF-C2F6-4AE7-9BD1-C7133ADCF2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228600" y="152400"/>
            <a:ext cx="8686800" cy="6553200"/>
          </a:xfrm>
          <a:prstGeom prst="rect">
            <a:avLst/>
          </a:prstGeom>
          <a:solidFill>
            <a:schemeClr val="bg1"/>
          </a:solidFill>
          <a:ln w="444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276484" name="Rectangle 4"/>
          <p:cNvSpPr>
            <a:spLocks noChangeArrowheads="1"/>
          </p:cNvSpPr>
          <p:nvPr/>
        </p:nvSpPr>
        <p:spPr bwMode="blackWhite">
          <a:xfrm>
            <a:off x="306388" y="238125"/>
            <a:ext cx="8529637" cy="63627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276485" name="Line 5"/>
          <p:cNvSpPr>
            <a:spLocks noChangeShapeType="1"/>
          </p:cNvSpPr>
          <p:nvPr/>
        </p:nvSpPr>
        <p:spPr bwMode="auto">
          <a:xfrm>
            <a:off x="533400" y="1219200"/>
            <a:ext cx="81534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48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438400"/>
            <a:ext cx="815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48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en-US"/>
          </a:p>
        </p:txBody>
      </p:sp>
      <p:sp>
        <p:nvSpPr>
          <p:cNvPr id="2764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2764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2E1E0E73-5CB8-4162-9ABD-0BF3433DA6AE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wmf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emf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8077200" cy="1698625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INTERIOR HIGHLANDS </a:t>
            </a:r>
            <a:br>
              <a:rPr lang="en-US" sz="4000" dirty="0">
                <a:effectLst>
                  <a:outerShdw blurRad="38100" dist="38100" dir="2700000" algn="tl">
                    <a:srgbClr val="666633"/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AND MISSISSIPPI </a:t>
            </a:r>
            <a:r>
              <a:rPr lang="en-US" sz="4000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EMBAYMENT</a:t>
            </a:r>
            <a:endParaRPr lang="en-US" sz="4000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62400"/>
            <a:ext cx="8610600" cy="2895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/>
              <a:t>John L. Harris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Arkansas State Highway and Transportation Department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Little Rock, Arkansas </a:t>
            </a: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Department </a:t>
            </a:r>
            <a:r>
              <a:rPr lang="en-US" sz="2400" dirty="0"/>
              <a:t>of Biological Sciences - Museum of Zoology Arkansas State University - Jonesboro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9" name="Picture 3" descr="DrainageBasinsAddressed"/>
          <p:cNvPicPr>
            <a:picLocks noChangeAspect="1" noChangeArrowheads="1"/>
          </p:cNvPicPr>
          <p:nvPr/>
        </p:nvPicPr>
        <p:blipFill>
          <a:blip r:embed="rId3" cstate="print"/>
          <a:srcRect l="3999" t="4091" r="3412" b="2455"/>
          <a:stretch>
            <a:fillRect/>
          </a:stretch>
        </p:blipFill>
        <p:spPr bwMode="auto">
          <a:xfrm>
            <a:off x="2219325" y="296863"/>
            <a:ext cx="4784725" cy="6248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533400" y="381000"/>
            <a:ext cx="815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Widely Distributed Species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22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Taxa</a:t>
            </a:r>
            <a:endParaRPr lang="en-US" sz="2400" b="1" i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990600" y="1295400"/>
            <a:ext cx="8229600" cy="5137150"/>
            <a:chOff x="288" y="768"/>
            <a:chExt cx="5184" cy="3236"/>
          </a:xfrm>
        </p:grpSpPr>
        <p:sp>
          <p:nvSpPr>
            <p:cNvPr id="27650" name="Rectangle 2"/>
            <p:cNvSpPr>
              <a:spLocks noChangeArrowheads="1"/>
            </p:cNvSpPr>
            <p:nvPr/>
          </p:nvSpPr>
          <p:spPr bwMode="auto">
            <a:xfrm>
              <a:off x="288" y="768"/>
              <a:ext cx="5184" cy="3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Amblema plicata </a:t>
              </a:r>
              <a:r>
                <a:rPr lang="en-US" sz="1500" b="1"/>
                <a:t>(Say 1817)	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Elliptio dilatata </a:t>
              </a:r>
              <a:r>
                <a:rPr lang="en-US" sz="1500" b="1"/>
                <a:t>(Rafinesque, 1820)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Fusconaia flava </a:t>
              </a:r>
              <a:r>
                <a:rPr lang="en-US" sz="1500" b="1"/>
                <a:t>(Rafinesque 1820)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Lampsilis cardium </a:t>
              </a:r>
              <a:r>
                <a:rPr lang="en-US" sz="1500" b="1"/>
                <a:t>Rafinesque 1820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Lampsilis hydiana </a:t>
              </a:r>
              <a:r>
                <a:rPr lang="en-US" sz="1500" b="1"/>
                <a:t>(Lea 1838) 	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Lampsilis teres </a:t>
              </a:r>
              <a:r>
                <a:rPr lang="en-US" sz="1500" b="1"/>
                <a:t>(Rafinesque 1820)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Leptodea fragilis </a:t>
              </a:r>
              <a:r>
                <a:rPr lang="en-US" sz="1500" b="1"/>
                <a:t>(Rafinesque 1820)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Ligumia subrostrata </a:t>
              </a:r>
              <a:r>
                <a:rPr lang="en-US" sz="1500" b="1"/>
                <a:t>(Say 1831) 	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Megalonaias nervosa </a:t>
              </a:r>
              <a:r>
                <a:rPr lang="en-US" sz="1500" b="1"/>
                <a:t>(Rafinesque 1820)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Obliquaria reflexa </a:t>
              </a:r>
              <a:r>
                <a:rPr lang="en-US" sz="1500" b="1"/>
                <a:t>Rafinesque 1820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Potamilus ohiensis </a:t>
              </a:r>
              <a:r>
                <a:rPr lang="en-US" sz="1500" b="1"/>
                <a:t>(Rafinesque 1820) 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Potamilus purpuratus </a:t>
              </a:r>
              <a:r>
                <a:rPr lang="en-US" sz="1500" b="1"/>
                <a:t>(Lamarck 1819)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Pyganodon grandis </a:t>
              </a:r>
              <a:r>
                <a:rPr lang="en-US" sz="1500" b="1"/>
                <a:t>(Say 1829) 	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Quadrula nodulata </a:t>
              </a:r>
              <a:r>
                <a:rPr lang="en-US" sz="1500" b="1"/>
                <a:t>(Rafinesque 1820)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Quadrula  p.  pustulosa </a:t>
              </a:r>
              <a:r>
                <a:rPr lang="en-US" sz="1500" b="1"/>
                <a:t>(Lea 1831)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Quadrula quadrula </a:t>
              </a:r>
              <a:r>
                <a:rPr lang="en-US" sz="1500" b="1"/>
                <a:t>(Rafinesque 1820)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Quadrula  verrucosa </a:t>
              </a:r>
              <a:r>
                <a:rPr lang="en-US" sz="1500" b="1"/>
                <a:t>(Rafinesque 1820)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Toxolasma parvus </a:t>
              </a:r>
              <a:r>
                <a:rPr lang="en-US" sz="1500" b="1"/>
                <a:t>(Barnes 1823) 	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Truncilla donaciformis </a:t>
              </a:r>
              <a:r>
                <a:rPr lang="en-US" sz="1500" b="1"/>
                <a:t>(Lea 1828)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Truncilla truncata </a:t>
              </a:r>
              <a:r>
                <a:rPr lang="en-US" sz="1500" b="1"/>
                <a:t>Rafinesque 1820 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Utterbackia imbecillis </a:t>
              </a:r>
              <a:r>
                <a:rPr lang="en-US" sz="1500" b="1"/>
                <a:t>(Say 1829) 			</a:t>
              </a:r>
            </a:p>
            <a:p>
              <a:pPr eaLnBrk="1" hangingPunct="1">
                <a:buClr>
                  <a:schemeClr val="accent2"/>
                </a:buClr>
                <a:buFont typeface="Wingdings" pitchFamily="2" charset="2"/>
                <a:buChar char="§"/>
              </a:pPr>
              <a:r>
                <a:rPr lang="en-US" sz="1500" b="1" i="1"/>
                <a:t>Villosa lienosa </a:t>
              </a:r>
              <a:r>
                <a:rPr lang="en-US" sz="1500" b="1"/>
                <a:t>(Conrad 1834)</a:t>
              </a:r>
              <a:r>
                <a:rPr lang="en-US" sz="1600" b="1"/>
                <a:t>			</a:t>
              </a:r>
            </a:p>
          </p:txBody>
        </p:sp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3312" y="768"/>
              <a:ext cx="1584" cy="3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/>
              <a:r>
                <a:rPr lang="en-US" sz="1500" b="1" dirty="0" err="1"/>
                <a:t>t</a:t>
              </a:r>
              <a:r>
                <a:rPr lang="en-US" sz="1500" b="1" dirty="0" err="1" smtClean="0"/>
                <a:t>hreeridge</a:t>
              </a:r>
              <a:r>
                <a:rPr lang="en-US" sz="1500" b="1" dirty="0" smtClean="0"/>
                <a:t> </a:t>
              </a:r>
              <a:endParaRPr lang="en-US" sz="1500" b="1" dirty="0"/>
            </a:p>
            <a:p>
              <a:pPr eaLnBrk="1" hangingPunct="1"/>
              <a:r>
                <a:rPr lang="en-US" sz="1500" b="1" dirty="0"/>
                <a:t>s</a:t>
              </a:r>
              <a:r>
                <a:rPr lang="en-US" sz="1500" b="1" dirty="0" smtClean="0"/>
                <a:t>pike</a:t>
              </a:r>
              <a:endParaRPr lang="en-US" sz="1500" b="1" dirty="0"/>
            </a:p>
            <a:p>
              <a:pPr eaLnBrk="1" hangingPunct="1"/>
              <a:r>
                <a:rPr lang="en-US" sz="1500" b="1" dirty="0"/>
                <a:t>Wabash </a:t>
              </a:r>
              <a:r>
                <a:rPr lang="en-US" sz="1500" b="1" dirty="0" err="1"/>
                <a:t>pigtoe</a:t>
              </a:r>
              <a:endParaRPr lang="en-US" sz="1500" b="1" dirty="0"/>
            </a:p>
            <a:p>
              <a:pPr eaLnBrk="1" hangingPunct="1"/>
              <a:r>
                <a:rPr lang="en-US" sz="1500" b="1" dirty="0"/>
                <a:t>p</a:t>
              </a:r>
              <a:r>
                <a:rPr lang="en-US" sz="1500" b="1" dirty="0" smtClean="0"/>
                <a:t>lain </a:t>
              </a:r>
              <a:r>
                <a:rPr lang="en-US" sz="1500" b="1" dirty="0"/>
                <a:t>pocketbook</a:t>
              </a:r>
            </a:p>
            <a:p>
              <a:pPr eaLnBrk="1" hangingPunct="1"/>
              <a:r>
                <a:rPr lang="en-US" sz="1500" b="1" dirty="0"/>
                <a:t>Louisiana </a:t>
              </a:r>
              <a:r>
                <a:rPr lang="en-US" sz="1500" b="1" dirty="0" err="1"/>
                <a:t>fatmucket</a:t>
              </a:r>
              <a:endParaRPr lang="en-US" sz="1500" b="1" dirty="0"/>
            </a:p>
            <a:p>
              <a:pPr eaLnBrk="1" hangingPunct="1"/>
              <a:r>
                <a:rPr lang="en-US" sz="1500" b="1" dirty="0"/>
                <a:t>y</a:t>
              </a:r>
              <a:r>
                <a:rPr lang="en-US" sz="1500" b="1" dirty="0" smtClean="0"/>
                <a:t>ellow </a:t>
              </a:r>
              <a:r>
                <a:rPr lang="en-US" sz="1500" b="1" dirty="0" err="1"/>
                <a:t>sandshell</a:t>
              </a:r>
              <a:endParaRPr lang="en-US" sz="1500" b="1" dirty="0"/>
            </a:p>
            <a:p>
              <a:pPr eaLnBrk="1" hangingPunct="1"/>
              <a:r>
                <a:rPr lang="en-US" sz="1500" b="1" dirty="0"/>
                <a:t>f</a:t>
              </a:r>
              <a:r>
                <a:rPr lang="en-US" sz="1500" b="1" dirty="0" smtClean="0"/>
                <a:t>ragile </a:t>
              </a:r>
              <a:r>
                <a:rPr lang="en-US" sz="1500" b="1" dirty="0" err="1"/>
                <a:t>papershell</a:t>
              </a:r>
              <a:endParaRPr lang="en-US" sz="1500" b="1" dirty="0"/>
            </a:p>
            <a:p>
              <a:pPr eaLnBrk="1" hangingPunct="1"/>
              <a:r>
                <a:rPr lang="en-US" sz="1500" b="1" dirty="0" err="1"/>
                <a:t>p</a:t>
              </a:r>
              <a:r>
                <a:rPr lang="en-US" sz="1500" b="1" dirty="0" err="1" smtClean="0"/>
                <a:t>ondmussel</a:t>
              </a:r>
              <a:endParaRPr lang="en-US" sz="1500" b="1" dirty="0"/>
            </a:p>
            <a:p>
              <a:pPr eaLnBrk="1" hangingPunct="1"/>
              <a:r>
                <a:rPr lang="en-US" sz="1500" b="1" dirty="0"/>
                <a:t>w</a:t>
              </a:r>
              <a:r>
                <a:rPr lang="en-US" sz="1500" b="1" dirty="0" smtClean="0"/>
                <a:t>ashboard</a:t>
              </a:r>
              <a:endParaRPr lang="en-US" sz="1500" b="1" dirty="0"/>
            </a:p>
            <a:p>
              <a:pPr eaLnBrk="1" hangingPunct="1"/>
              <a:r>
                <a:rPr lang="en-US" sz="1500" b="1" dirty="0" err="1"/>
                <a:t>t</a:t>
              </a:r>
              <a:r>
                <a:rPr lang="en-US" sz="1500" b="1" dirty="0" err="1" smtClean="0"/>
                <a:t>hreehorn</a:t>
              </a:r>
              <a:r>
                <a:rPr lang="en-US" sz="1500" b="1" dirty="0" smtClean="0"/>
                <a:t> </a:t>
              </a:r>
              <a:r>
                <a:rPr lang="en-US" sz="1500" b="1" dirty="0" err="1"/>
                <a:t>wartyback</a:t>
              </a:r>
              <a:endParaRPr lang="en-US" sz="1500" b="1" dirty="0"/>
            </a:p>
            <a:p>
              <a:pPr eaLnBrk="1" hangingPunct="1"/>
              <a:r>
                <a:rPr lang="en-US" sz="1500" b="1" dirty="0"/>
                <a:t>p</a:t>
              </a:r>
              <a:r>
                <a:rPr lang="en-US" sz="1500" b="1" dirty="0" smtClean="0"/>
                <a:t>ink </a:t>
              </a:r>
              <a:r>
                <a:rPr lang="en-US" sz="1500" b="1" dirty="0" err="1"/>
                <a:t>papershell</a:t>
              </a:r>
              <a:endParaRPr lang="en-US" sz="1500" b="1" dirty="0"/>
            </a:p>
            <a:p>
              <a:pPr eaLnBrk="1" hangingPunct="1"/>
              <a:r>
                <a:rPr lang="en-US" sz="1500" b="1" dirty="0" err="1"/>
                <a:t>b</a:t>
              </a:r>
              <a:r>
                <a:rPr lang="en-US" sz="1500" b="1" dirty="0" err="1" smtClean="0"/>
                <a:t>leufer</a:t>
              </a:r>
              <a:endParaRPr lang="en-US" sz="1500" b="1" dirty="0"/>
            </a:p>
            <a:p>
              <a:pPr eaLnBrk="1" hangingPunct="1"/>
              <a:r>
                <a:rPr lang="en-US" sz="1500" b="1" dirty="0"/>
                <a:t>g</a:t>
              </a:r>
              <a:r>
                <a:rPr lang="en-US" sz="1500" b="1" dirty="0" smtClean="0"/>
                <a:t>iant </a:t>
              </a:r>
              <a:r>
                <a:rPr lang="en-US" sz="1500" b="1" dirty="0"/>
                <a:t>floater</a:t>
              </a:r>
            </a:p>
            <a:p>
              <a:pPr eaLnBrk="1" hangingPunct="1"/>
              <a:r>
                <a:rPr lang="en-US" sz="1500" b="1" dirty="0" err="1"/>
                <a:t>w</a:t>
              </a:r>
              <a:r>
                <a:rPr lang="en-US" sz="1500" b="1" dirty="0" err="1" smtClean="0"/>
                <a:t>artyback</a:t>
              </a:r>
              <a:r>
                <a:rPr lang="en-US" sz="1500" b="1" dirty="0" smtClean="0"/>
                <a:t> </a:t>
              </a:r>
              <a:endParaRPr lang="en-US" sz="1500" b="1" dirty="0"/>
            </a:p>
            <a:p>
              <a:pPr eaLnBrk="1" hangingPunct="1"/>
              <a:r>
                <a:rPr lang="en-US" sz="1500" b="1" dirty="0" err="1"/>
                <a:t>p</a:t>
              </a:r>
              <a:r>
                <a:rPr lang="en-US" sz="1500" b="1" dirty="0" err="1" smtClean="0"/>
                <a:t>impleback</a:t>
              </a:r>
              <a:endParaRPr lang="en-US" sz="1500" b="1" dirty="0"/>
            </a:p>
            <a:p>
              <a:pPr eaLnBrk="1" hangingPunct="1"/>
              <a:r>
                <a:rPr lang="en-US" sz="1500" b="1" dirty="0" err="1"/>
                <a:t>m</a:t>
              </a:r>
              <a:r>
                <a:rPr lang="en-US" sz="1500" b="1" dirty="0" err="1" smtClean="0"/>
                <a:t>apleleaf</a:t>
              </a:r>
              <a:endParaRPr lang="en-US" sz="1500" b="1" dirty="0"/>
            </a:p>
            <a:p>
              <a:pPr eaLnBrk="1" hangingPunct="1"/>
              <a:r>
                <a:rPr lang="en-US" sz="1500" b="1" dirty="0" err="1"/>
                <a:t>p</a:t>
              </a:r>
              <a:r>
                <a:rPr lang="en-US" sz="1500" b="1" dirty="0" err="1" smtClean="0"/>
                <a:t>istolgrip</a:t>
              </a:r>
              <a:endParaRPr lang="en-US" sz="1500" b="1" dirty="0"/>
            </a:p>
            <a:p>
              <a:pPr eaLnBrk="1" hangingPunct="1"/>
              <a:r>
                <a:rPr lang="en-US" sz="1500" b="1" dirty="0" err="1"/>
                <a:t>l</a:t>
              </a:r>
              <a:r>
                <a:rPr lang="en-US" sz="1500" b="1" dirty="0" err="1" smtClean="0"/>
                <a:t>illiput</a:t>
              </a:r>
              <a:endParaRPr lang="en-US" sz="1500" b="1" dirty="0"/>
            </a:p>
            <a:p>
              <a:pPr eaLnBrk="1" hangingPunct="1"/>
              <a:r>
                <a:rPr lang="en-US" sz="1500" b="1" dirty="0" err="1"/>
                <a:t>f</a:t>
              </a:r>
              <a:r>
                <a:rPr lang="en-US" sz="1500" b="1" dirty="0" err="1" smtClean="0"/>
                <a:t>awnsfoot</a:t>
              </a:r>
              <a:endParaRPr lang="en-US" sz="1500" b="1" dirty="0"/>
            </a:p>
            <a:p>
              <a:pPr eaLnBrk="1" hangingPunct="1"/>
              <a:r>
                <a:rPr lang="en-US" sz="1500" b="1" dirty="0" err="1"/>
                <a:t>d</a:t>
              </a:r>
              <a:r>
                <a:rPr lang="en-US" sz="1500" b="1" dirty="0" err="1" smtClean="0"/>
                <a:t>eertoe</a:t>
              </a:r>
              <a:endParaRPr lang="en-US" sz="1500" b="1" dirty="0"/>
            </a:p>
            <a:p>
              <a:pPr eaLnBrk="1" hangingPunct="1"/>
              <a:r>
                <a:rPr lang="en-US" sz="1500" b="1" dirty="0"/>
                <a:t>p</a:t>
              </a:r>
              <a:r>
                <a:rPr lang="en-US" sz="1500" b="1" dirty="0" smtClean="0"/>
                <a:t>aper </a:t>
              </a:r>
              <a:r>
                <a:rPr lang="en-US" sz="1500" b="1" dirty="0" err="1"/>
                <a:t>pondshell</a:t>
              </a:r>
              <a:endParaRPr lang="en-US" sz="1500" b="1" dirty="0"/>
            </a:p>
            <a:p>
              <a:pPr eaLnBrk="1" hangingPunct="1"/>
              <a:r>
                <a:rPr lang="en-US" sz="1500" b="1" dirty="0"/>
                <a:t>l</a:t>
              </a:r>
              <a:r>
                <a:rPr lang="en-US" sz="1500" b="1" dirty="0" smtClean="0"/>
                <a:t>ittle </a:t>
              </a:r>
              <a:r>
                <a:rPr lang="en-US" sz="1500" b="1" dirty="0" err="1"/>
                <a:t>spectaclecase</a:t>
              </a:r>
              <a:endParaRPr lang="en-US" sz="1500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85800" y="2590800"/>
            <a:ext cx="77136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Cumberlandia</a:t>
            </a:r>
            <a:r>
              <a:rPr lang="en-US" sz="2000" i="1" dirty="0"/>
              <a:t> </a:t>
            </a:r>
            <a:r>
              <a:rPr lang="en-US" sz="2000" i="1" dirty="0" err="1"/>
              <a:t>monodonta</a:t>
            </a:r>
            <a:r>
              <a:rPr lang="en-US" sz="2000" i="1" dirty="0"/>
              <a:t> </a:t>
            </a:r>
            <a:r>
              <a:rPr lang="en-US" sz="2000" dirty="0"/>
              <a:t>(Say 1829)</a:t>
            </a:r>
            <a:r>
              <a:rPr lang="en-US" sz="2000" i="1" dirty="0"/>
              <a:t>		</a:t>
            </a:r>
            <a:r>
              <a:rPr lang="en-US" sz="2000" i="1" dirty="0" err="1"/>
              <a:t>s</a:t>
            </a:r>
            <a:r>
              <a:rPr lang="en-US" sz="2000" dirty="0" err="1" smtClean="0"/>
              <a:t>pectaclecase</a:t>
            </a:r>
            <a:endParaRPr lang="en-US" sz="2000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Cyprogenia</a:t>
            </a:r>
            <a:r>
              <a:rPr lang="en-US" sz="2000" dirty="0"/>
              <a:t> species				</a:t>
            </a:r>
            <a:r>
              <a:rPr lang="en-US" sz="2000" dirty="0" err="1"/>
              <a:t>f</a:t>
            </a:r>
            <a:r>
              <a:rPr lang="en-US" sz="2000" dirty="0" err="1" smtClean="0"/>
              <a:t>anshells</a:t>
            </a:r>
            <a:endParaRPr lang="en-US" sz="2000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Lampsilis</a:t>
            </a:r>
            <a:r>
              <a:rPr lang="en-US" sz="2000" i="1" dirty="0"/>
              <a:t> </a:t>
            </a:r>
            <a:r>
              <a:rPr lang="en-US" sz="2000" i="1" dirty="0" err="1"/>
              <a:t>abrupta</a:t>
            </a:r>
            <a:r>
              <a:rPr lang="en-US" sz="2000" i="1" dirty="0"/>
              <a:t> </a:t>
            </a:r>
            <a:r>
              <a:rPr lang="en-US" sz="2000" dirty="0"/>
              <a:t>(Say 1831)</a:t>
            </a:r>
            <a:r>
              <a:rPr lang="en-US" sz="2000" i="1" dirty="0"/>
              <a:t>			</a:t>
            </a:r>
            <a:r>
              <a:rPr lang="en-US" sz="2000" dirty="0" smtClean="0"/>
              <a:t>pink </a:t>
            </a:r>
            <a:r>
              <a:rPr lang="en-US" sz="2000" dirty="0" err="1"/>
              <a:t>mucket</a:t>
            </a:r>
            <a:endParaRPr lang="en-US" sz="2000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Lampsilis</a:t>
            </a:r>
            <a:r>
              <a:rPr lang="en-US" sz="2000" i="1" dirty="0"/>
              <a:t> </a:t>
            </a:r>
            <a:r>
              <a:rPr lang="en-US" sz="2000" dirty="0"/>
              <a:t>sp. A</a:t>
            </a:r>
            <a:r>
              <a:rPr lang="en-US" sz="2000" i="1" dirty="0"/>
              <a:t> </a:t>
            </a:r>
            <a:r>
              <a:rPr lang="en-US" sz="2000" dirty="0" err="1"/>
              <a:t>cf</a:t>
            </a:r>
            <a:r>
              <a:rPr lang="en-US" sz="2000" i="1" dirty="0"/>
              <a:t> </a:t>
            </a:r>
            <a:r>
              <a:rPr lang="en-US" sz="2000" i="1" dirty="0" err="1"/>
              <a:t>hydiana</a:t>
            </a:r>
            <a:r>
              <a:rPr lang="en-US" sz="2000" i="1" dirty="0"/>
              <a:t>		</a:t>
            </a:r>
            <a:r>
              <a:rPr lang="en-US" sz="2000" dirty="0"/>
              <a:t>	Arkoma </a:t>
            </a:r>
            <a:r>
              <a:rPr lang="en-US" sz="2000" dirty="0" err="1"/>
              <a:t>fatmucket</a:t>
            </a:r>
            <a:endParaRPr lang="en-US" sz="2000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Leptodea</a:t>
            </a:r>
            <a:r>
              <a:rPr lang="en-US" sz="2000" i="1" dirty="0"/>
              <a:t> </a:t>
            </a:r>
            <a:r>
              <a:rPr lang="en-US" sz="2000" i="1" dirty="0" err="1"/>
              <a:t>leptodon</a:t>
            </a:r>
            <a:r>
              <a:rPr lang="en-US" sz="2000" i="1" dirty="0"/>
              <a:t> </a:t>
            </a:r>
            <a:r>
              <a:rPr lang="en-US" sz="2000" dirty="0"/>
              <a:t>(Rafinesque 1820)</a:t>
            </a:r>
            <a:r>
              <a:rPr lang="en-US" sz="2000" i="1" dirty="0"/>
              <a:t>		</a:t>
            </a:r>
            <a:r>
              <a:rPr lang="en-US" sz="2000" i="1" dirty="0" err="1"/>
              <a:t>s</a:t>
            </a:r>
            <a:r>
              <a:rPr lang="en-US" sz="2000" dirty="0" err="1" smtClean="0"/>
              <a:t>caleshell</a:t>
            </a:r>
            <a:endParaRPr lang="en-US" sz="2000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Ptychobranchus</a:t>
            </a:r>
            <a:r>
              <a:rPr lang="en-US" sz="2000" dirty="0"/>
              <a:t> species			</a:t>
            </a:r>
            <a:r>
              <a:rPr lang="en-US" sz="2000" dirty="0" err="1"/>
              <a:t>kidneyshells</a:t>
            </a:r>
            <a:endParaRPr lang="en-US" sz="2000" dirty="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04800" y="228600"/>
            <a:ext cx="8534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en-US" sz="2800" b="1">
                <a:effectLst>
                  <a:outerShdw blurRad="38100" dist="38100" dir="2700000" algn="tl">
                    <a:srgbClr val="666633"/>
                  </a:outerShdw>
                </a:effectLst>
              </a:rPr>
              <a:t>Interior Highlands</a:t>
            </a:r>
          </a:p>
          <a:p>
            <a:pPr algn="ctr" eaLnBrk="1" hangingPunct="1"/>
            <a:r>
              <a:rPr lang="en-US" sz="2800" b="1"/>
              <a:t>Ozark and Ouachita Highlands</a:t>
            </a:r>
          </a:p>
          <a:p>
            <a:pPr algn="ctr" eaLnBrk="1" hangingPunct="1"/>
            <a:endParaRPr lang="en-US" sz="2800" b="1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81000" y="1827213"/>
            <a:ext cx="87630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Alasmidonta</a:t>
            </a:r>
            <a:r>
              <a:rPr lang="en-US" b="1" i="1" dirty="0"/>
              <a:t> </a:t>
            </a:r>
            <a:r>
              <a:rPr lang="en-US" b="1" i="1" dirty="0" err="1"/>
              <a:t>viridis</a:t>
            </a:r>
            <a:r>
              <a:rPr lang="en-US" b="1" i="1" dirty="0"/>
              <a:t> </a:t>
            </a:r>
            <a:r>
              <a:rPr lang="en-US" b="1" dirty="0"/>
              <a:t>(Rafinesque 1820)</a:t>
            </a:r>
            <a:r>
              <a:rPr lang="en-US" b="1" i="1" dirty="0"/>
              <a:t>		</a:t>
            </a:r>
            <a:r>
              <a:rPr lang="en-US" b="1" i="1" dirty="0" err="1"/>
              <a:t>s</a:t>
            </a:r>
            <a:r>
              <a:rPr lang="en-US" b="1" dirty="0" err="1" smtClean="0"/>
              <a:t>lippershell</a:t>
            </a:r>
            <a:r>
              <a:rPr lang="en-US" b="1" dirty="0" smtClean="0"/>
              <a:t> </a:t>
            </a:r>
            <a:r>
              <a:rPr lang="en-US" b="1" dirty="0"/>
              <a:t>mussel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Cyclonaias</a:t>
            </a:r>
            <a:r>
              <a:rPr lang="en-US" b="1" i="1" dirty="0"/>
              <a:t> </a:t>
            </a:r>
            <a:r>
              <a:rPr lang="en-US" b="1" i="1" dirty="0" err="1"/>
              <a:t>tuberculata</a:t>
            </a:r>
            <a:r>
              <a:rPr lang="en-US" b="1" i="1" dirty="0"/>
              <a:t> </a:t>
            </a:r>
            <a:r>
              <a:rPr lang="en-US" b="1" dirty="0"/>
              <a:t>(Rafinesque 1820)</a:t>
            </a:r>
            <a:r>
              <a:rPr lang="en-US" b="1" i="1" dirty="0"/>
              <a:t>	p</a:t>
            </a:r>
            <a:r>
              <a:rPr lang="en-US" b="1" dirty="0" smtClean="0"/>
              <a:t>urple </a:t>
            </a:r>
            <a:r>
              <a:rPr lang="en-US" b="1" dirty="0" err="1"/>
              <a:t>wartyback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Epioblasma</a:t>
            </a:r>
            <a:r>
              <a:rPr lang="en-US" b="1" i="1" dirty="0"/>
              <a:t> </a:t>
            </a:r>
            <a:r>
              <a:rPr lang="en-US" b="1" i="1" dirty="0" err="1"/>
              <a:t>florentina</a:t>
            </a:r>
            <a:r>
              <a:rPr lang="en-US" b="1" i="1" dirty="0"/>
              <a:t> </a:t>
            </a:r>
            <a:r>
              <a:rPr lang="en-US" b="1" i="1" dirty="0" err="1"/>
              <a:t>curtisii</a:t>
            </a:r>
            <a:r>
              <a:rPr lang="en-US" b="1" i="1" dirty="0"/>
              <a:t> 			</a:t>
            </a:r>
            <a:r>
              <a:rPr lang="en-US" b="1" dirty="0"/>
              <a:t>Curtis </a:t>
            </a:r>
            <a:r>
              <a:rPr lang="en-US" b="1" dirty="0" err="1"/>
              <a:t>pearlymussel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en-US" b="1" i="1" dirty="0"/>
              <a:t>     </a:t>
            </a:r>
            <a:r>
              <a:rPr lang="en-US" b="1" dirty="0"/>
              <a:t>(</a:t>
            </a:r>
            <a:r>
              <a:rPr lang="en-US" b="1" dirty="0" err="1"/>
              <a:t>Frierson</a:t>
            </a:r>
            <a:r>
              <a:rPr lang="en-US" b="1" dirty="0"/>
              <a:t> &amp; </a:t>
            </a:r>
            <a:r>
              <a:rPr lang="en-US" b="1" dirty="0" err="1"/>
              <a:t>Utterback</a:t>
            </a:r>
            <a:r>
              <a:rPr lang="en-US" b="1" dirty="0"/>
              <a:t> 1916)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Epioblasma</a:t>
            </a:r>
            <a:r>
              <a:rPr lang="en-US" b="1" i="1" dirty="0"/>
              <a:t> </a:t>
            </a:r>
            <a:r>
              <a:rPr lang="en-US" b="1" i="1" dirty="0" err="1"/>
              <a:t>triquetra</a:t>
            </a:r>
            <a:r>
              <a:rPr lang="en-US" b="1" i="1" dirty="0"/>
              <a:t> </a:t>
            </a:r>
            <a:r>
              <a:rPr lang="en-US" b="1" dirty="0"/>
              <a:t>(Rafinesque 1820)		</a:t>
            </a:r>
            <a:r>
              <a:rPr lang="en-US" b="1" dirty="0" smtClean="0"/>
              <a:t>snuffbox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Epioblasma</a:t>
            </a:r>
            <a:r>
              <a:rPr lang="en-US" b="1" i="1" dirty="0"/>
              <a:t> </a:t>
            </a:r>
            <a:r>
              <a:rPr lang="en-US" b="1" i="1" dirty="0" err="1"/>
              <a:t>turgidula</a:t>
            </a:r>
            <a:r>
              <a:rPr lang="en-US" b="1" i="1" dirty="0"/>
              <a:t> </a:t>
            </a:r>
            <a:r>
              <a:rPr lang="en-US" b="1" dirty="0"/>
              <a:t>(Lea 1858)</a:t>
            </a:r>
            <a:r>
              <a:rPr lang="en-US" b="1" i="1" dirty="0"/>
              <a:t>			t</a:t>
            </a:r>
            <a:r>
              <a:rPr lang="en-US" b="1" dirty="0" smtClean="0"/>
              <a:t>urgid </a:t>
            </a:r>
            <a:r>
              <a:rPr lang="en-US" b="1" dirty="0"/>
              <a:t>blossom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Fusconaia</a:t>
            </a:r>
            <a:r>
              <a:rPr lang="en-US" b="1" i="1" dirty="0"/>
              <a:t> </a:t>
            </a:r>
            <a:r>
              <a:rPr lang="en-US" b="1" i="1" dirty="0" err="1"/>
              <a:t>ozarkensis</a:t>
            </a:r>
            <a:r>
              <a:rPr lang="en-US" b="1" i="1" dirty="0"/>
              <a:t> </a:t>
            </a:r>
            <a:r>
              <a:rPr lang="en-US" b="1" dirty="0"/>
              <a:t>(Call 1887)</a:t>
            </a:r>
            <a:r>
              <a:rPr lang="en-US" b="1" i="1" dirty="0"/>
              <a:t>		</a:t>
            </a:r>
            <a:r>
              <a:rPr lang="en-US" b="1" dirty="0"/>
              <a:t>Ozark </a:t>
            </a:r>
            <a:r>
              <a:rPr lang="en-US" b="1" dirty="0" err="1"/>
              <a:t>pigtoe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Lampsilis</a:t>
            </a:r>
            <a:r>
              <a:rPr lang="en-US" b="1" i="1" dirty="0"/>
              <a:t> </a:t>
            </a:r>
            <a:r>
              <a:rPr lang="en-US" b="1" i="1" dirty="0" err="1"/>
              <a:t>rafinesqueana</a:t>
            </a:r>
            <a:r>
              <a:rPr lang="en-US" b="1" i="1" dirty="0"/>
              <a:t> </a:t>
            </a:r>
            <a:r>
              <a:rPr lang="en-US" b="1" dirty="0" err="1"/>
              <a:t>Frierson</a:t>
            </a:r>
            <a:r>
              <a:rPr lang="en-US" b="1" dirty="0"/>
              <a:t> 1927</a:t>
            </a:r>
            <a:r>
              <a:rPr lang="en-US" b="1" i="1" dirty="0"/>
              <a:t>		</a:t>
            </a:r>
            <a:r>
              <a:rPr lang="en-US" b="1" dirty="0"/>
              <a:t>Neosho </a:t>
            </a:r>
            <a:r>
              <a:rPr lang="en-US" b="1" dirty="0" err="1"/>
              <a:t>mucket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Lampsilis</a:t>
            </a:r>
            <a:r>
              <a:rPr lang="en-US" b="1" i="1" dirty="0"/>
              <a:t> r. </a:t>
            </a:r>
            <a:r>
              <a:rPr lang="en-US" b="1" i="1" dirty="0" err="1"/>
              <a:t>reeveiana</a:t>
            </a:r>
            <a:r>
              <a:rPr lang="en-US" b="1" i="1" dirty="0"/>
              <a:t> </a:t>
            </a:r>
            <a:r>
              <a:rPr lang="en-US" b="1" dirty="0"/>
              <a:t>(Lea 1852)</a:t>
            </a:r>
            <a:r>
              <a:rPr lang="en-US" b="1" i="1" dirty="0"/>
              <a:t>		</a:t>
            </a:r>
            <a:r>
              <a:rPr lang="en-US" b="1" dirty="0"/>
              <a:t>Arkansas </a:t>
            </a:r>
            <a:r>
              <a:rPr lang="en-US" b="1" dirty="0" err="1"/>
              <a:t>brokenray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Lampsilis</a:t>
            </a:r>
            <a:r>
              <a:rPr lang="en-US" b="1" i="1" dirty="0"/>
              <a:t> </a:t>
            </a:r>
            <a:r>
              <a:rPr lang="en-US" b="1" i="1" dirty="0" err="1"/>
              <a:t>streckeri</a:t>
            </a:r>
            <a:r>
              <a:rPr lang="en-US" b="1" i="1" dirty="0"/>
              <a:t> </a:t>
            </a:r>
            <a:r>
              <a:rPr lang="en-US" b="1" dirty="0" err="1"/>
              <a:t>Frierson</a:t>
            </a:r>
            <a:r>
              <a:rPr lang="en-US" b="1" dirty="0"/>
              <a:t> 1927</a:t>
            </a:r>
            <a:r>
              <a:rPr lang="en-US" b="1" i="1" dirty="0"/>
              <a:t>		s</a:t>
            </a:r>
            <a:r>
              <a:rPr lang="en-US" b="1" dirty="0" smtClean="0"/>
              <a:t>peckled </a:t>
            </a:r>
            <a:r>
              <a:rPr lang="en-US" b="1" dirty="0"/>
              <a:t>pocketbook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Simpsonaias</a:t>
            </a:r>
            <a:r>
              <a:rPr lang="en-US" b="1" i="1" dirty="0"/>
              <a:t> </a:t>
            </a:r>
            <a:r>
              <a:rPr lang="en-US" b="1" i="1" dirty="0" err="1"/>
              <a:t>ambigua</a:t>
            </a:r>
            <a:r>
              <a:rPr lang="en-US" b="1" i="1" dirty="0"/>
              <a:t> </a:t>
            </a:r>
            <a:r>
              <a:rPr lang="en-US" b="1" dirty="0"/>
              <a:t>(Say 1825)</a:t>
            </a:r>
            <a:r>
              <a:rPr lang="en-US" b="1" i="1" dirty="0"/>
              <a:t>		s</a:t>
            </a:r>
            <a:r>
              <a:rPr lang="en-US" b="1" dirty="0" smtClean="0"/>
              <a:t>alamander </a:t>
            </a:r>
            <a:r>
              <a:rPr lang="en-US" b="1" dirty="0"/>
              <a:t>mussel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Venustaconcha</a:t>
            </a:r>
            <a:r>
              <a:rPr lang="en-US" b="1" i="1" dirty="0"/>
              <a:t> </a:t>
            </a:r>
            <a:r>
              <a:rPr lang="en-US" b="1" i="1" dirty="0" err="1"/>
              <a:t>ellipsiformis</a:t>
            </a:r>
            <a:r>
              <a:rPr lang="en-US" b="1" i="1" dirty="0"/>
              <a:t> </a:t>
            </a:r>
            <a:r>
              <a:rPr lang="en-US" b="1" dirty="0"/>
              <a:t>(Conrad 1836)</a:t>
            </a:r>
            <a:r>
              <a:rPr lang="en-US" b="1" i="1" dirty="0"/>
              <a:t>	e</a:t>
            </a:r>
            <a:r>
              <a:rPr lang="en-US" b="1" dirty="0" smtClean="0"/>
              <a:t>llipse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Venustaconcha</a:t>
            </a:r>
            <a:r>
              <a:rPr lang="en-US" b="1" i="1" dirty="0"/>
              <a:t> </a:t>
            </a:r>
            <a:r>
              <a:rPr lang="en-US" b="1" i="1" dirty="0" err="1"/>
              <a:t>pleasii</a:t>
            </a:r>
            <a:r>
              <a:rPr lang="en-US" b="1" i="1" dirty="0"/>
              <a:t> </a:t>
            </a:r>
            <a:r>
              <a:rPr lang="en-US" b="1" dirty="0"/>
              <a:t>(Marsh 1891)</a:t>
            </a:r>
            <a:r>
              <a:rPr lang="en-US" b="1" i="1" dirty="0"/>
              <a:t>		</a:t>
            </a:r>
            <a:r>
              <a:rPr lang="en-US" b="1" dirty="0" err="1"/>
              <a:t>b</a:t>
            </a:r>
            <a:r>
              <a:rPr lang="en-US" b="1" dirty="0" err="1" smtClean="0"/>
              <a:t>leedingtooth</a:t>
            </a:r>
            <a:r>
              <a:rPr lang="en-US" b="1" dirty="0" smtClean="0"/>
              <a:t> </a:t>
            </a:r>
            <a:r>
              <a:rPr lang="en-US" b="1" dirty="0"/>
              <a:t>mussel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04800" y="288925"/>
            <a:ext cx="8534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en-US" sz="28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Interior Highlands </a:t>
            </a:r>
          </a:p>
          <a:p>
            <a:pPr algn="ctr" eaLnBrk="1" hangingPunct="1"/>
            <a:r>
              <a:rPr lang="en-US" sz="28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Ozark Highland </a:t>
            </a:r>
            <a:r>
              <a:rPr lang="en-US" sz="2800" b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Taxa</a:t>
            </a:r>
            <a:r>
              <a:rPr lang="en-US" sz="2800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(12)</a:t>
            </a:r>
            <a:endParaRPr lang="en-US" sz="2800" b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  <a:p>
            <a:pPr eaLnBrk="1" hangingPunct="1"/>
            <a:endParaRPr lang="en-US" sz="2800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4800" y="2559050"/>
            <a:ext cx="85407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Arkansia</a:t>
            </a:r>
            <a:r>
              <a:rPr lang="en-US" b="1" i="1" dirty="0"/>
              <a:t> </a:t>
            </a:r>
            <a:r>
              <a:rPr lang="en-US" b="1" i="1" dirty="0" err="1"/>
              <a:t>wheeleri</a:t>
            </a:r>
            <a:r>
              <a:rPr lang="en-US" b="1" i="1" dirty="0"/>
              <a:t> (</a:t>
            </a:r>
            <a:r>
              <a:rPr lang="en-US" b="1" dirty="0" err="1"/>
              <a:t>Ortmann</a:t>
            </a:r>
            <a:r>
              <a:rPr lang="en-US" b="1" dirty="0"/>
              <a:t> and Walker 1912)</a:t>
            </a:r>
            <a:r>
              <a:rPr lang="en-US" b="1" i="1" dirty="0"/>
              <a:t>	</a:t>
            </a:r>
            <a:r>
              <a:rPr lang="en-US" b="1" dirty="0"/>
              <a:t>Ouachita rock pocketbook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Lampsilis</a:t>
            </a:r>
            <a:r>
              <a:rPr lang="en-US" b="1" i="1" dirty="0"/>
              <a:t> </a:t>
            </a:r>
            <a:r>
              <a:rPr lang="en-US" b="1" i="1" dirty="0" err="1"/>
              <a:t>ornata</a:t>
            </a:r>
            <a:r>
              <a:rPr lang="en-US" b="1" i="1" dirty="0"/>
              <a:t> </a:t>
            </a:r>
            <a:r>
              <a:rPr lang="en-US" b="1" dirty="0"/>
              <a:t>(Conrad 1835)</a:t>
            </a:r>
            <a:r>
              <a:rPr lang="en-US" b="1" i="1" dirty="0"/>
              <a:t>			s</a:t>
            </a:r>
            <a:r>
              <a:rPr lang="en-US" b="1" dirty="0" smtClean="0"/>
              <a:t>outhern </a:t>
            </a:r>
            <a:r>
              <a:rPr lang="en-US" b="1" dirty="0"/>
              <a:t>pocketbook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Lampsilis</a:t>
            </a:r>
            <a:r>
              <a:rPr lang="en-US" b="1" i="1" dirty="0"/>
              <a:t> </a:t>
            </a:r>
            <a:r>
              <a:rPr lang="en-US" b="1" i="1" dirty="0" err="1"/>
              <a:t>powellii</a:t>
            </a:r>
            <a:r>
              <a:rPr lang="en-US" b="1" i="1" dirty="0"/>
              <a:t> </a:t>
            </a:r>
            <a:r>
              <a:rPr lang="en-US" b="1" dirty="0"/>
              <a:t>(Lea 1852)</a:t>
            </a:r>
            <a:r>
              <a:rPr lang="en-US" b="1" i="1" dirty="0"/>
              <a:t>			</a:t>
            </a:r>
            <a:r>
              <a:rPr lang="en-US" b="1" dirty="0"/>
              <a:t>Arkansas </a:t>
            </a:r>
            <a:r>
              <a:rPr lang="en-US" b="1" dirty="0" err="1"/>
              <a:t>fatmucket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Lampsilis</a:t>
            </a:r>
            <a:r>
              <a:rPr lang="en-US" b="1" i="1" dirty="0"/>
              <a:t> </a:t>
            </a:r>
            <a:r>
              <a:rPr lang="en-US" b="1" dirty="0"/>
              <a:t>sp. B </a:t>
            </a:r>
            <a:r>
              <a:rPr lang="en-US" b="1" dirty="0" err="1"/>
              <a:t>cf</a:t>
            </a:r>
            <a:r>
              <a:rPr lang="en-US" b="1" i="1" dirty="0"/>
              <a:t> </a:t>
            </a:r>
            <a:r>
              <a:rPr lang="en-US" b="1" i="1" dirty="0" err="1"/>
              <a:t>hydiana</a:t>
            </a:r>
            <a:r>
              <a:rPr lang="en-US" b="1" i="1" dirty="0"/>
              <a:t>			</a:t>
            </a:r>
            <a:r>
              <a:rPr lang="en-US" b="1" dirty="0"/>
              <a:t>Red River </a:t>
            </a:r>
            <a:r>
              <a:rPr lang="en-US" b="1" dirty="0" err="1"/>
              <a:t>fatmucket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Quadrula</a:t>
            </a:r>
            <a:r>
              <a:rPr lang="en-US" b="1" i="1" dirty="0"/>
              <a:t> </a:t>
            </a:r>
            <a:r>
              <a:rPr lang="en-US" b="1" i="1" dirty="0" err="1"/>
              <a:t>fragosa</a:t>
            </a:r>
            <a:r>
              <a:rPr lang="en-US" b="1" i="1" dirty="0"/>
              <a:t> </a:t>
            </a:r>
            <a:r>
              <a:rPr lang="en-US" b="1" dirty="0"/>
              <a:t>(Conrad 1835)</a:t>
            </a:r>
            <a:r>
              <a:rPr lang="en-US" b="1" i="1" dirty="0"/>
              <a:t>			w</a:t>
            </a:r>
            <a:r>
              <a:rPr lang="en-US" b="1" dirty="0" smtClean="0"/>
              <a:t>inged </a:t>
            </a:r>
            <a:r>
              <a:rPr lang="en-US" b="1" dirty="0" err="1"/>
              <a:t>mapleleaf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Villosa</a:t>
            </a:r>
            <a:r>
              <a:rPr lang="en-US" b="1" i="1" dirty="0"/>
              <a:t> </a:t>
            </a:r>
            <a:r>
              <a:rPr lang="en-US" b="1" i="1" dirty="0" err="1"/>
              <a:t>arkansasensis</a:t>
            </a:r>
            <a:r>
              <a:rPr lang="en-US" b="1" i="1" dirty="0"/>
              <a:t> </a:t>
            </a:r>
            <a:r>
              <a:rPr lang="en-US" b="1" dirty="0"/>
              <a:t>(Lea 1862)</a:t>
            </a:r>
            <a:r>
              <a:rPr lang="en-US" b="1" i="1" dirty="0"/>
              <a:t>		</a:t>
            </a:r>
            <a:r>
              <a:rPr lang="en-US" b="1" i="1" dirty="0" smtClean="0"/>
              <a:t>	</a:t>
            </a:r>
            <a:r>
              <a:rPr lang="en-US" b="1" dirty="0" smtClean="0"/>
              <a:t>Ouachita </a:t>
            </a:r>
            <a:r>
              <a:rPr lang="en-US" b="1" dirty="0" err="1"/>
              <a:t>creekshell</a:t>
            </a:r>
            <a:endParaRPr lang="en-US" b="1" dirty="0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04800" y="228600"/>
            <a:ext cx="853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en-US" sz="28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Interior Highlands </a:t>
            </a:r>
          </a:p>
          <a:p>
            <a:pPr algn="ctr" eaLnBrk="1" hangingPunct="1"/>
            <a:r>
              <a:rPr lang="en-US" sz="28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Ouachita Highland </a:t>
            </a:r>
            <a:r>
              <a:rPr lang="en-US" sz="2800" b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Taxa</a:t>
            </a:r>
            <a:endParaRPr lang="en-US" sz="2800" b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8" name="Rectangle 4"/>
          <p:cNvSpPr>
            <a:spLocks noChangeArrowheads="1"/>
          </p:cNvSpPr>
          <p:nvPr/>
        </p:nvSpPr>
        <p:spPr bwMode="auto">
          <a:xfrm>
            <a:off x="609600" y="1752600"/>
            <a:ext cx="7970838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Anodontoides</a:t>
            </a:r>
            <a:r>
              <a:rPr lang="en-US" sz="2000" i="1" dirty="0"/>
              <a:t> </a:t>
            </a:r>
            <a:r>
              <a:rPr lang="en-US" sz="2000" i="1" dirty="0" err="1"/>
              <a:t>radiatus</a:t>
            </a:r>
            <a:r>
              <a:rPr lang="en-US" sz="2000" dirty="0"/>
              <a:t> (Conrad 1834)		</a:t>
            </a:r>
            <a:r>
              <a:rPr lang="en-US" sz="2000" dirty="0" smtClean="0"/>
              <a:t>rayed </a:t>
            </a:r>
            <a:r>
              <a:rPr lang="en-US" sz="2000" dirty="0" err="1"/>
              <a:t>creekshell</a:t>
            </a:r>
            <a:endParaRPr lang="en-US" sz="2000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Margaritifera</a:t>
            </a:r>
            <a:r>
              <a:rPr lang="en-US" sz="2000" i="1" dirty="0"/>
              <a:t> </a:t>
            </a:r>
            <a:r>
              <a:rPr lang="en-US" sz="2000" i="1" dirty="0" err="1"/>
              <a:t>hembeli</a:t>
            </a:r>
            <a:r>
              <a:rPr lang="en-US" sz="2000" dirty="0"/>
              <a:t> (Conrad 1838)		Louisiana </a:t>
            </a:r>
            <a:r>
              <a:rPr lang="en-US" sz="2000" dirty="0" err="1"/>
              <a:t>pearlshell</a:t>
            </a:r>
            <a:endParaRPr lang="en-US" sz="2000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Potamilus</a:t>
            </a:r>
            <a:r>
              <a:rPr lang="en-US" sz="2000" i="1" dirty="0"/>
              <a:t> </a:t>
            </a:r>
            <a:r>
              <a:rPr lang="en-US" sz="2000" i="1" dirty="0" err="1"/>
              <a:t>capax</a:t>
            </a:r>
            <a:r>
              <a:rPr lang="en-US" sz="2000" dirty="0"/>
              <a:t> (Green 1832)			</a:t>
            </a:r>
            <a:r>
              <a:rPr lang="en-US" sz="2000" dirty="0" smtClean="0"/>
              <a:t>fat </a:t>
            </a:r>
            <a:r>
              <a:rPr lang="en-US" sz="2000" dirty="0"/>
              <a:t>pocketbook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Elliptio</a:t>
            </a:r>
            <a:r>
              <a:rPr lang="en-US" sz="2000" i="1" dirty="0"/>
              <a:t> </a:t>
            </a:r>
            <a:r>
              <a:rPr lang="en-US" sz="2000" i="1" dirty="0" err="1"/>
              <a:t>crassidens</a:t>
            </a:r>
            <a:r>
              <a:rPr lang="en-US" sz="2000" dirty="0"/>
              <a:t> (Lamarck 1819)		</a:t>
            </a:r>
            <a:r>
              <a:rPr lang="en-US" sz="2000" dirty="0" err="1"/>
              <a:t>e</a:t>
            </a:r>
            <a:r>
              <a:rPr lang="en-US" sz="2000" dirty="0" err="1" smtClean="0"/>
              <a:t>lephantear</a:t>
            </a:r>
            <a:endParaRPr lang="en-US" sz="2000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Lampsilis</a:t>
            </a:r>
            <a:r>
              <a:rPr lang="en-US" sz="2000" i="1" dirty="0"/>
              <a:t> </a:t>
            </a:r>
            <a:r>
              <a:rPr lang="en-US" sz="2000" i="1" dirty="0" err="1"/>
              <a:t>straminea</a:t>
            </a:r>
            <a:r>
              <a:rPr lang="en-US" sz="2000" i="1" dirty="0"/>
              <a:t> </a:t>
            </a:r>
            <a:r>
              <a:rPr lang="en-US" sz="2000" i="1" dirty="0" err="1"/>
              <a:t>claibornensis</a:t>
            </a:r>
            <a:r>
              <a:rPr lang="en-US" sz="2000" dirty="0"/>
              <a:t> (Lea 1838)	</a:t>
            </a:r>
            <a:r>
              <a:rPr lang="en-US" sz="2000" dirty="0" smtClean="0"/>
              <a:t>southern </a:t>
            </a:r>
            <a:r>
              <a:rPr lang="en-US" sz="2000" dirty="0" err="1"/>
              <a:t>fatmucket</a:t>
            </a:r>
            <a:endParaRPr lang="en-US" sz="2000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Obovaria</a:t>
            </a:r>
            <a:r>
              <a:rPr lang="en-US" sz="2000" i="1" dirty="0"/>
              <a:t> </a:t>
            </a:r>
            <a:r>
              <a:rPr lang="en-US" sz="2000" i="1" dirty="0" err="1"/>
              <a:t>subrotunda</a:t>
            </a:r>
            <a:r>
              <a:rPr lang="en-US" sz="2000" dirty="0"/>
              <a:t> (Rafinesque 1820)	</a:t>
            </a:r>
            <a:r>
              <a:rPr lang="en-US" sz="2000" dirty="0" smtClean="0"/>
              <a:t>round </a:t>
            </a:r>
            <a:r>
              <a:rPr lang="en-US" sz="2000" dirty="0" err="1"/>
              <a:t>hickorynut</a:t>
            </a:r>
            <a:endParaRPr lang="en-US" sz="2000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Pleurobema</a:t>
            </a:r>
            <a:r>
              <a:rPr lang="en-US" sz="2000" i="1" dirty="0"/>
              <a:t> plenum</a:t>
            </a:r>
            <a:r>
              <a:rPr lang="en-US" sz="2000" dirty="0"/>
              <a:t> (Lea 1840)		</a:t>
            </a:r>
            <a:r>
              <a:rPr lang="en-US" sz="2000" dirty="0" smtClean="0"/>
              <a:t>rough </a:t>
            </a:r>
            <a:r>
              <a:rPr lang="en-US" sz="2000" dirty="0" err="1"/>
              <a:t>pigtoe</a:t>
            </a:r>
            <a:endParaRPr lang="en-US" sz="2000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Potamilus</a:t>
            </a:r>
            <a:r>
              <a:rPr lang="en-US" sz="2000" i="1" dirty="0"/>
              <a:t> </a:t>
            </a:r>
            <a:r>
              <a:rPr lang="en-US" sz="2000" i="1" dirty="0" err="1"/>
              <a:t>alatus</a:t>
            </a:r>
            <a:r>
              <a:rPr lang="en-US" sz="2000" dirty="0"/>
              <a:t> (Say 1817)			</a:t>
            </a:r>
            <a:r>
              <a:rPr lang="en-US" sz="2000" dirty="0" smtClean="0"/>
              <a:t>pink </a:t>
            </a:r>
            <a:r>
              <a:rPr lang="en-US" sz="2000" dirty="0" err="1"/>
              <a:t>heelsplitter</a:t>
            </a:r>
            <a:endParaRPr lang="en-US" sz="2000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Quadrula</a:t>
            </a:r>
            <a:r>
              <a:rPr lang="en-US" sz="2000" i="1" dirty="0"/>
              <a:t> </a:t>
            </a:r>
            <a:r>
              <a:rPr lang="en-US" sz="2000" i="1" dirty="0" err="1"/>
              <a:t>mortoni</a:t>
            </a:r>
            <a:r>
              <a:rPr lang="en-US" sz="2000" dirty="0"/>
              <a:t> (Conrad 1835)		</a:t>
            </a:r>
            <a:r>
              <a:rPr lang="en-US" sz="2000" dirty="0" smtClean="0"/>
              <a:t>western </a:t>
            </a:r>
            <a:r>
              <a:rPr lang="en-US" sz="2000" dirty="0" err="1"/>
              <a:t>pimpleback</a:t>
            </a:r>
            <a:endParaRPr lang="en-US" sz="2000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Quadrula</a:t>
            </a:r>
            <a:r>
              <a:rPr lang="en-US" sz="2000" i="1" dirty="0"/>
              <a:t> </a:t>
            </a:r>
            <a:r>
              <a:rPr lang="en-US" sz="2000" i="1" dirty="0" err="1"/>
              <a:t>refulgens</a:t>
            </a:r>
            <a:r>
              <a:rPr lang="en-US" sz="2000" dirty="0"/>
              <a:t> (Lea 1868)			</a:t>
            </a:r>
            <a:r>
              <a:rPr lang="en-US" sz="2000" dirty="0" smtClean="0"/>
              <a:t>purple </a:t>
            </a:r>
            <a:r>
              <a:rPr lang="en-US" sz="2000" dirty="0" err="1"/>
              <a:t>pimpleback</a:t>
            </a:r>
            <a:endParaRPr lang="en-US" sz="2000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Uniomerus</a:t>
            </a:r>
            <a:r>
              <a:rPr lang="en-US" sz="2000" i="1" dirty="0"/>
              <a:t> </a:t>
            </a:r>
            <a:r>
              <a:rPr lang="en-US" sz="2000" i="1" dirty="0" err="1"/>
              <a:t>carolinianus</a:t>
            </a:r>
            <a:r>
              <a:rPr lang="en-US" sz="2000" dirty="0"/>
              <a:t> (</a:t>
            </a:r>
            <a:r>
              <a:rPr lang="en-US" sz="2000" dirty="0" err="1"/>
              <a:t>Bosc</a:t>
            </a:r>
            <a:r>
              <a:rPr lang="en-US" sz="2000" dirty="0"/>
              <a:t> 1801)		Florida </a:t>
            </a:r>
            <a:r>
              <a:rPr lang="en-US" sz="2000" dirty="0" err="1"/>
              <a:t>pondhorn</a:t>
            </a:r>
            <a:endParaRPr lang="en-US" sz="2000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Uniomerus</a:t>
            </a:r>
            <a:r>
              <a:rPr lang="en-US" sz="2000" i="1" dirty="0"/>
              <a:t> </a:t>
            </a:r>
            <a:r>
              <a:rPr lang="en-US" sz="2000" i="1" dirty="0" err="1"/>
              <a:t>declivis</a:t>
            </a:r>
            <a:r>
              <a:rPr lang="en-US" sz="2000" dirty="0"/>
              <a:t> (Say 1831)  		</a:t>
            </a:r>
            <a:r>
              <a:rPr lang="en-US" sz="2000" dirty="0" smtClean="0"/>
              <a:t>tapered </a:t>
            </a:r>
            <a:r>
              <a:rPr lang="en-US" sz="2000" dirty="0" err="1"/>
              <a:t>pondhorn</a:t>
            </a:r>
            <a:endParaRPr lang="en-US" sz="2000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i="1" dirty="0" err="1"/>
              <a:t>Villosa</a:t>
            </a:r>
            <a:r>
              <a:rPr lang="en-US" sz="2000" i="1" dirty="0"/>
              <a:t> </a:t>
            </a:r>
            <a:r>
              <a:rPr lang="en-US" sz="2000" i="1" dirty="0" err="1"/>
              <a:t>vibex</a:t>
            </a:r>
            <a:r>
              <a:rPr lang="en-US" sz="2000" dirty="0"/>
              <a:t> (Conrad 1834)			</a:t>
            </a:r>
            <a:r>
              <a:rPr lang="en-US" sz="2000" dirty="0" smtClean="0"/>
              <a:t>southern </a:t>
            </a:r>
            <a:r>
              <a:rPr lang="en-US" sz="2000" dirty="0"/>
              <a:t>rainbow</a:t>
            </a:r>
          </a:p>
        </p:txBody>
      </p:sp>
      <p:sp>
        <p:nvSpPr>
          <p:cNvPr id="303109" name="Rectangle 5"/>
          <p:cNvSpPr>
            <a:spLocks noChangeArrowheads="1"/>
          </p:cNvSpPr>
          <p:nvPr/>
        </p:nvSpPr>
        <p:spPr bwMode="auto">
          <a:xfrm>
            <a:off x="381000" y="685800"/>
            <a:ext cx="838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Mississippi Embayment </a:t>
            </a:r>
            <a:r>
              <a:rPr lang="en-US" sz="2800" b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Taxa</a:t>
            </a:r>
            <a:r>
              <a:rPr lang="en-US" sz="2800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(13)</a:t>
            </a:r>
            <a:endParaRPr lang="en-US" sz="2800" b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ChangeArrowheads="1"/>
          </p:cNvSpPr>
          <p:nvPr/>
        </p:nvSpPr>
        <p:spPr bwMode="auto">
          <a:xfrm>
            <a:off x="914400" y="1219200"/>
            <a:ext cx="7648575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Arcidens</a:t>
            </a:r>
            <a:r>
              <a:rPr lang="en-US" sz="1500" i="1" dirty="0"/>
              <a:t> </a:t>
            </a:r>
            <a:r>
              <a:rPr lang="en-US" sz="1500" i="1" dirty="0" err="1"/>
              <a:t>confragosus</a:t>
            </a:r>
            <a:r>
              <a:rPr lang="en-US" sz="1500" dirty="0"/>
              <a:t> 		Bayou </a:t>
            </a:r>
            <a:r>
              <a:rPr lang="en-US" sz="1500" dirty="0" err="1"/>
              <a:t>Teche</a:t>
            </a:r>
            <a:r>
              <a:rPr lang="en-US" sz="1500" dirty="0"/>
              <a:t>, St. Mary Parish, Louisiana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Arkansia</a:t>
            </a:r>
            <a:r>
              <a:rPr lang="en-US" sz="1500" i="1" dirty="0"/>
              <a:t> </a:t>
            </a:r>
            <a:r>
              <a:rPr lang="en-US" sz="1500" i="1" dirty="0" err="1"/>
              <a:t>wheeleri</a:t>
            </a:r>
            <a:r>
              <a:rPr lang="en-US" sz="1500" dirty="0"/>
              <a:t>			Old River, Arkadelphia, Arkansas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Cyprogenia</a:t>
            </a:r>
            <a:r>
              <a:rPr lang="en-US" sz="1500" i="1" dirty="0"/>
              <a:t> </a:t>
            </a:r>
            <a:r>
              <a:rPr lang="en-US" sz="1500" i="1" dirty="0" err="1"/>
              <a:t>aberti</a:t>
            </a:r>
            <a:r>
              <a:rPr lang="en-US" sz="1500" dirty="0"/>
              <a:t>			Chamber's Ford rapids of 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en-US" sz="1500" dirty="0"/>
              <a:t>				Verdigris River, Oklahoma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dirty="0" err="1"/>
              <a:t>Epioblasma</a:t>
            </a:r>
            <a:r>
              <a:rPr lang="en-US" sz="1500" dirty="0"/>
              <a:t> </a:t>
            </a:r>
            <a:r>
              <a:rPr lang="en-US" sz="1500" dirty="0" err="1"/>
              <a:t>florentina</a:t>
            </a:r>
            <a:r>
              <a:rPr lang="en-US" sz="1500" dirty="0"/>
              <a:t> </a:t>
            </a:r>
            <a:r>
              <a:rPr lang="en-US" sz="1500" dirty="0" err="1"/>
              <a:t>curtisii</a:t>
            </a:r>
            <a:r>
              <a:rPr lang="en-US" sz="1500" dirty="0"/>
              <a:t>		White River, Hollister, Missouri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Fusconaia</a:t>
            </a:r>
            <a:r>
              <a:rPr lang="en-US" sz="1500" i="1" dirty="0"/>
              <a:t> </a:t>
            </a:r>
            <a:r>
              <a:rPr lang="en-US" sz="1500" i="1" dirty="0" err="1"/>
              <a:t>ozarkensis</a:t>
            </a:r>
            <a:r>
              <a:rPr lang="en-US" sz="1500" dirty="0"/>
              <a:t>		White and Current rivers of Arkansas 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en-US" sz="1500" dirty="0"/>
              <a:t>				and Missouri; and Jack’s Fork of the 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en-US" sz="1500" dirty="0"/>
              <a:t>				Current River, Missouri. 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Lampsilis</a:t>
            </a:r>
            <a:r>
              <a:rPr lang="en-US" sz="1500" i="1" dirty="0"/>
              <a:t> </a:t>
            </a:r>
            <a:r>
              <a:rPr lang="en-US" sz="1500" i="1" dirty="0" err="1"/>
              <a:t>hydiana</a:t>
            </a:r>
            <a:r>
              <a:rPr lang="en-US" sz="1500" i="1" dirty="0"/>
              <a:t>		</a:t>
            </a:r>
            <a:r>
              <a:rPr lang="en-US" sz="1500" dirty="0"/>
              <a:t>	Bayou </a:t>
            </a:r>
            <a:r>
              <a:rPr lang="en-US" sz="1500" dirty="0" err="1"/>
              <a:t>Teche</a:t>
            </a:r>
            <a:r>
              <a:rPr lang="en-US" sz="1500" dirty="0"/>
              <a:t>, Louisiana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Lampsilis</a:t>
            </a:r>
            <a:r>
              <a:rPr lang="en-US" sz="1500" i="1" dirty="0"/>
              <a:t> </a:t>
            </a:r>
            <a:r>
              <a:rPr lang="en-US" sz="1500" i="1" dirty="0" err="1"/>
              <a:t>powellii</a:t>
            </a:r>
            <a:r>
              <a:rPr lang="en-US" sz="1500" dirty="0"/>
              <a:t>			Saline River, Arkansas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Lampsilis</a:t>
            </a:r>
            <a:r>
              <a:rPr lang="en-US" sz="1500" i="1" dirty="0"/>
              <a:t> </a:t>
            </a:r>
            <a:r>
              <a:rPr lang="en-US" sz="1500" i="1" dirty="0" err="1"/>
              <a:t>rafinesqueana</a:t>
            </a:r>
            <a:r>
              <a:rPr lang="en-US" sz="1500" dirty="0"/>
              <a:t>		Indian Creek, McDonald County, Missouri 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Lampsilis</a:t>
            </a:r>
            <a:r>
              <a:rPr lang="en-US" sz="1500" i="1" dirty="0"/>
              <a:t> r. </a:t>
            </a:r>
            <a:r>
              <a:rPr lang="en-US" sz="1500" i="1" dirty="0" err="1"/>
              <a:t>reeveiana</a:t>
            </a:r>
            <a:r>
              <a:rPr lang="en-US" sz="1500" dirty="0"/>
              <a:t>		White River, Arkansas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Lampsilis</a:t>
            </a:r>
            <a:r>
              <a:rPr lang="en-US" sz="1500" i="1" dirty="0"/>
              <a:t> </a:t>
            </a:r>
            <a:r>
              <a:rPr lang="en-US" sz="1500" i="1" dirty="0" err="1"/>
              <a:t>streckeri</a:t>
            </a:r>
            <a:r>
              <a:rPr lang="en-US" sz="1500" dirty="0"/>
              <a:t>			Little Red River, Arkansas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Margaritifera</a:t>
            </a:r>
            <a:r>
              <a:rPr lang="en-US" sz="1500" i="1" dirty="0"/>
              <a:t> </a:t>
            </a:r>
            <a:r>
              <a:rPr lang="en-US" sz="1500" i="1" dirty="0" err="1"/>
              <a:t>hembeli</a:t>
            </a:r>
            <a:r>
              <a:rPr lang="en-US" sz="1500" dirty="0"/>
              <a:t>		Bayou </a:t>
            </a:r>
            <a:r>
              <a:rPr lang="en-US" sz="1500" dirty="0" err="1" smtClean="0"/>
              <a:t>Boeuf</a:t>
            </a:r>
            <a:r>
              <a:rPr lang="en-US" sz="1500" dirty="0"/>
              <a:t>, Louisiana 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Ptychobranchus</a:t>
            </a:r>
            <a:r>
              <a:rPr lang="en-US" sz="1500" i="1" dirty="0"/>
              <a:t> </a:t>
            </a:r>
            <a:r>
              <a:rPr lang="en-US" sz="1500" i="1" dirty="0" err="1"/>
              <a:t>occidentalis</a:t>
            </a:r>
            <a:r>
              <a:rPr lang="en-US" sz="1500" dirty="0"/>
              <a:t>		Current River , Arkansas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Quadrula</a:t>
            </a:r>
            <a:r>
              <a:rPr lang="en-US" sz="1500" i="1" dirty="0"/>
              <a:t> </a:t>
            </a:r>
            <a:r>
              <a:rPr lang="en-US" sz="1500" i="1" dirty="0" err="1"/>
              <a:t>apiculata</a:t>
            </a:r>
            <a:r>
              <a:rPr lang="en-US" sz="1500" dirty="0"/>
              <a:t>			New Orleans, Louisiana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Quadrula</a:t>
            </a:r>
            <a:r>
              <a:rPr lang="en-US" sz="1500" i="1" dirty="0"/>
              <a:t> </a:t>
            </a:r>
            <a:r>
              <a:rPr lang="en-US" sz="1500" i="1" dirty="0" err="1"/>
              <a:t>mortoni</a:t>
            </a:r>
            <a:r>
              <a:rPr lang="en-US" sz="1500" dirty="0"/>
              <a:t>			Bayou </a:t>
            </a:r>
            <a:r>
              <a:rPr lang="en-US" sz="1500" dirty="0" err="1"/>
              <a:t>Teche</a:t>
            </a:r>
            <a:r>
              <a:rPr lang="en-US" sz="1500" dirty="0"/>
              <a:t>, Louisiana 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Quadrula</a:t>
            </a:r>
            <a:r>
              <a:rPr lang="en-US" sz="1500" i="1" dirty="0"/>
              <a:t> </a:t>
            </a:r>
            <a:r>
              <a:rPr lang="en-US" sz="1500" i="1" dirty="0" err="1"/>
              <a:t>nobilis</a:t>
            </a:r>
            <a:r>
              <a:rPr lang="en-US" sz="1500" dirty="0"/>
              <a:t>			Bayou </a:t>
            </a:r>
            <a:r>
              <a:rPr lang="en-US" sz="1500" dirty="0" err="1"/>
              <a:t>Teche</a:t>
            </a:r>
            <a:r>
              <a:rPr lang="en-US" sz="1500" dirty="0"/>
              <a:t>, Louisiana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 smtClean="0"/>
              <a:t>Uniomerus</a:t>
            </a:r>
            <a:r>
              <a:rPr lang="en-US" sz="1500" i="1" dirty="0" smtClean="0"/>
              <a:t> </a:t>
            </a:r>
            <a:r>
              <a:rPr lang="en-US" sz="1500" i="1" dirty="0" err="1"/>
              <a:t>declivus</a:t>
            </a:r>
            <a:r>
              <a:rPr lang="en-US" sz="1500" dirty="0"/>
              <a:t>			Bayou </a:t>
            </a:r>
            <a:r>
              <a:rPr lang="en-US" sz="1500" dirty="0" err="1"/>
              <a:t>Teche</a:t>
            </a:r>
            <a:r>
              <a:rPr lang="en-US" sz="1500" dirty="0"/>
              <a:t>, Louisiana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Uniomerus</a:t>
            </a:r>
            <a:r>
              <a:rPr lang="en-US" sz="1500" i="1" dirty="0"/>
              <a:t> </a:t>
            </a:r>
            <a:r>
              <a:rPr lang="en-US" sz="1500" i="1" dirty="0" err="1"/>
              <a:t>tetralasmus</a:t>
            </a:r>
            <a:r>
              <a:rPr lang="en-US" sz="1500" dirty="0"/>
              <a:t>		Bayou St. John near New Orleans, Louisiana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Venustaconcha</a:t>
            </a:r>
            <a:r>
              <a:rPr lang="en-US" sz="1500" i="1" dirty="0"/>
              <a:t> </a:t>
            </a:r>
            <a:r>
              <a:rPr lang="en-US" sz="1500" i="1" dirty="0" err="1"/>
              <a:t>pleasii</a:t>
            </a:r>
            <a:r>
              <a:rPr lang="en-US" sz="1500" dirty="0"/>
              <a:t>		Little Red River, Arkansas</a:t>
            </a:r>
            <a:r>
              <a:rPr lang="en-US" sz="1500" i="1" dirty="0"/>
              <a:t> </a:t>
            </a:r>
            <a:endParaRPr lang="en-US" sz="1500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500" i="1" dirty="0" err="1"/>
              <a:t>Villosa</a:t>
            </a:r>
            <a:r>
              <a:rPr lang="en-US" sz="1500" i="1" dirty="0"/>
              <a:t> </a:t>
            </a:r>
            <a:r>
              <a:rPr lang="en-US" sz="1500" i="1" dirty="0" err="1"/>
              <a:t>arkansasensis</a:t>
            </a:r>
            <a:r>
              <a:rPr lang="en-US" sz="1500" dirty="0"/>
              <a:t>		Hot Springs, Arkansas</a:t>
            </a:r>
          </a:p>
        </p:txBody>
      </p:sp>
      <p:sp>
        <p:nvSpPr>
          <p:cNvPr id="335875" name="Rectangle 3"/>
          <p:cNvSpPr>
            <a:spLocks noChangeArrowheads="1"/>
          </p:cNvSpPr>
          <p:nvPr/>
        </p:nvSpPr>
        <p:spPr bwMode="auto">
          <a:xfrm>
            <a:off x="304800" y="6858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8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	  </a:t>
            </a:r>
            <a:r>
              <a:rPr lang="en-US" sz="2800" b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Taxon</a:t>
            </a:r>
            <a:r>
              <a:rPr lang="en-US" sz="2800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(19)</a:t>
            </a:r>
            <a:r>
              <a:rPr lang="en-US" sz="28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		  Type Locality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8" name="Rectangle 4"/>
          <p:cNvSpPr>
            <a:spLocks noChangeArrowheads="1"/>
          </p:cNvSpPr>
          <p:nvPr/>
        </p:nvSpPr>
        <p:spPr bwMode="auto">
          <a:xfrm>
            <a:off x="381000" y="609600"/>
            <a:ext cx="845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en-US" b="1" dirty="0"/>
              <a:t>Federally Listed or Proposed </a:t>
            </a:r>
            <a:r>
              <a:rPr lang="en-US" b="1" dirty="0" smtClean="0"/>
              <a:t>Species (14)</a:t>
            </a:r>
            <a:endParaRPr lang="en-US" b="1" dirty="0"/>
          </a:p>
        </p:txBody>
      </p:sp>
      <p:sp>
        <p:nvSpPr>
          <p:cNvPr id="344069" name="Rectangle 5"/>
          <p:cNvSpPr>
            <a:spLocks noChangeArrowheads="1"/>
          </p:cNvSpPr>
          <p:nvPr/>
        </p:nvSpPr>
        <p:spPr bwMode="auto">
          <a:xfrm>
            <a:off x="381000" y="1676400"/>
            <a:ext cx="84582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Arkansia wheeleri (</a:t>
            </a:r>
            <a:r>
              <a:rPr lang="en-US"/>
              <a:t>Ortmann and Walker 1912)</a:t>
            </a:r>
            <a:r>
              <a:rPr lang="en-US" i="1"/>
              <a:t>	</a:t>
            </a:r>
            <a:r>
              <a:rPr lang="en-US"/>
              <a:t>Ouachita rock pocketbook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Cyprogenia stegaria </a:t>
            </a:r>
            <a:r>
              <a:rPr lang="en-US"/>
              <a:t>(Rafinesque 1820)		fanshell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Epioblasma florentina curtisii  			</a:t>
            </a:r>
            <a:r>
              <a:rPr lang="en-US"/>
              <a:t>Curtis pearly mussel</a:t>
            </a:r>
          </a:p>
          <a:p>
            <a:pPr>
              <a:buClr>
                <a:schemeClr val="accent2"/>
              </a:buClr>
              <a:buFont typeface="Wingdings" pitchFamily="2" charset="2"/>
              <a:buNone/>
            </a:pPr>
            <a:r>
              <a:rPr lang="en-US" i="1"/>
              <a:t>      </a:t>
            </a:r>
            <a:r>
              <a:rPr lang="en-US"/>
              <a:t>(Frierson and Utterback 1916)	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Epioblasma turgidula </a:t>
            </a:r>
            <a:r>
              <a:rPr lang="en-US"/>
              <a:t>(Lea 1858)			turgid blossom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Lampsilis abrupta </a:t>
            </a:r>
            <a:r>
              <a:rPr lang="en-US"/>
              <a:t>(Say 1831)			pink mucket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Lampsilis powellii </a:t>
            </a:r>
            <a:r>
              <a:rPr lang="en-US"/>
              <a:t>(Lea 1852)			Arkansas fatmucket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Lampsilis streckeri </a:t>
            </a:r>
            <a:r>
              <a:rPr lang="en-US"/>
              <a:t>Frierson 1927			speckled pocketbook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Leptodea leptodon </a:t>
            </a:r>
            <a:r>
              <a:rPr lang="en-US"/>
              <a:t>(Rafinesque 1820)		scaleshell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Margaritifera hembeli </a:t>
            </a:r>
            <a:r>
              <a:rPr lang="en-US"/>
              <a:t>(Conrad 1838)	</a:t>
            </a:r>
            <a:r>
              <a:rPr lang="en-US" i="1"/>
              <a:t>	</a:t>
            </a:r>
            <a:r>
              <a:rPr lang="en-US"/>
              <a:t>Louisiana pearlshell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Pleurobema plenum </a:t>
            </a:r>
            <a:r>
              <a:rPr lang="en-US"/>
              <a:t>(Lea 1840)</a:t>
            </a:r>
            <a:r>
              <a:rPr lang="en-US" i="1"/>
              <a:t>			</a:t>
            </a:r>
            <a:r>
              <a:rPr lang="en-US"/>
              <a:t>rough pigtoe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Potamilus capax </a:t>
            </a:r>
            <a:r>
              <a:rPr lang="en-US"/>
              <a:t>(Green 1832)			fat pocketbook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Quadrula fragosa </a:t>
            </a:r>
            <a:r>
              <a:rPr lang="en-US"/>
              <a:t>(Conrad, 1835)			winged mapleleaf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Cumberlandia monodonta </a:t>
            </a:r>
            <a:r>
              <a:rPr lang="en-US"/>
              <a:t>(Say 1829)		spectaclecase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i="1"/>
              <a:t>Lampsilis rafinesqueana </a:t>
            </a:r>
            <a:r>
              <a:rPr lang="en-US"/>
              <a:t>Frierson 1927		Neosho mucket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7" name="Picture 5" descr="PowerPointOct2010FigureAreaJOSH"/>
          <p:cNvPicPr>
            <a:picLocks noChangeAspect="1" noChangeArrowheads="1"/>
          </p:cNvPicPr>
          <p:nvPr/>
        </p:nvPicPr>
        <p:blipFill>
          <a:blip r:embed="rId3" cstate="print"/>
          <a:srcRect l="2307" t="2319" r="3864" b="1439"/>
          <a:stretch>
            <a:fillRect/>
          </a:stretch>
        </p:blipFill>
        <p:spPr bwMode="auto">
          <a:xfrm>
            <a:off x="4038600" y="304800"/>
            <a:ext cx="4683125" cy="6215063"/>
          </a:xfrm>
          <a:prstGeom prst="rect">
            <a:avLst/>
          </a:prstGeom>
          <a:noFill/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457200" y="1752600"/>
            <a:ext cx="3352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Headwaters Mussel Assemblage Locations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Ouachita River, AR</a:t>
            </a:r>
            <a:endParaRPr lang="en-US" sz="2400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362200"/>
            <a:ext cx="1524000" cy="2743200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0493" name="Group 13"/>
          <p:cNvGrpSpPr>
            <a:grpSpLocks/>
          </p:cNvGrpSpPr>
          <p:nvPr/>
        </p:nvGrpSpPr>
        <p:grpSpPr bwMode="auto">
          <a:xfrm>
            <a:off x="914400" y="1371600"/>
            <a:ext cx="5715000" cy="4806950"/>
            <a:chOff x="480" y="624"/>
            <a:chExt cx="3600" cy="3028"/>
          </a:xfrm>
        </p:grpSpPr>
        <p:pic>
          <p:nvPicPr>
            <p:cNvPr id="2048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624"/>
              <a:ext cx="3600" cy="3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6" y="3312"/>
              <a:ext cx="1414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9" name="Freeform 3"/>
            <p:cNvSpPr>
              <a:spLocks/>
            </p:cNvSpPr>
            <p:nvPr/>
          </p:nvSpPr>
          <p:spPr bwMode="auto">
            <a:xfrm rot="-211728">
              <a:off x="1665" y="1603"/>
              <a:ext cx="596" cy="1397"/>
            </a:xfrm>
            <a:custGeom>
              <a:avLst/>
              <a:gdLst>
                <a:gd name="T0" fmla="*/ 0 w 923"/>
                <a:gd name="T1" fmla="*/ 2147483647 h 1716"/>
                <a:gd name="T2" fmla="*/ 504379951 w 923"/>
                <a:gd name="T3" fmla="*/ 2147483647 h 1716"/>
                <a:gd name="T4" fmla="*/ 903680901 w 923"/>
                <a:gd name="T5" fmla="*/ 1924146716 h 1716"/>
                <a:gd name="T6" fmla="*/ 903680901 w 923"/>
                <a:gd name="T7" fmla="*/ 1342893975 h 1716"/>
                <a:gd name="T8" fmla="*/ 743960982 w 923"/>
                <a:gd name="T9" fmla="*/ 962072712 h 1716"/>
                <a:gd name="T10" fmla="*/ 668303855 w 923"/>
                <a:gd name="T11" fmla="*/ 521122975 h 1716"/>
                <a:gd name="T12" fmla="*/ 756570503 w 923"/>
                <a:gd name="T13" fmla="*/ 0 h 17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3"/>
                <a:gd name="T22" fmla="*/ 0 h 1716"/>
                <a:gd name="T23" fmla="*/ 923 w 923"/>
                <a:gd name="T24" fmla="*/ 1716 h 17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3" h="1716">
                  <a:moveTo>
                    <a:pt x="0" y="1716"/>
                  </a:moveTo>
                  <a:cubicBezTo>
                    <a:pt x="168" y="1685"/>
                    <a:pt x="337" y="1654"/>
                    <a:pt x="480" y="1560"/>
                  </a:cubicBezTo>
                  <a:cubicBezTo>
                    <a:pt x="623" y="1466"/>
                    <a:pt x="797" y="1278"/>
                    <a:pt x="860" y="1152"/>
                  </a:cubicBezTo>
                  <a:cubicBezTo>
                    <a:pt x="923" y="1026"/>
                    <a:pt x="885" y="900"/>
                    <a:pt x="860" y="804"/>
                  </a:cubicBezTo>
                  <a:cubicBezTo>
                    <a:pt x="835" y="708"/>
                    <a:pt x="745" y="658"/>
                    <a:pt x="708" y="576"/>
                  </a:cubicBezTo>
                  <a:cubicBezTo>
                    <a:pt x="671" y="494"/>
                    <a:pt x="634" y="408"/>
                    <a:pt x="636" y="312"/>
                  </a:cubicBezTo>
                  <a:cubicBezTo>
                    <a:pt x="638" y="216"/>
                    <a:pt x="706" y="52"/>
                    <a:pt x="720" y="0"/>
                  </a:cubicBezTo>
                </a:path>
              </a:pathLst>
            </a:custGeom>
            <a:noFill/>
            <a:ln w="50800">
              <a:solidFill>
                <a:srgbClr val="FFFF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04800" y="228601"/>
            <a:ext cx="8534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Mid-size River Mussel Assemblage Locations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Saline River, AR</a:t>
            </a:r>
            <a:endParaRPr lang="en-US" sz="2400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Figure 1.JPG"/>
          <p:cNvPicPr>
            <a:picLocks noChangeAspect="1" noChangeArrowheads="1"/>
          </p:cNvPicPr>
          <p:nvPr/>
        </p:nvPicPr>
        <p:blipFill>
          <a:blip r:embed="rId3" cstate="print"/>
          <a:srcRect l="3334" t="2876" r="3334"/>
          <a:stretch>
            <a:fillRect/>
          </a:stretch>
        </p:blipFill>
        <p:spPr bwMode="auto">
          <a:xfrm>
            <a:off x="609600" y="273050"/>
            <a:ext cx="7808913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3" name="Picture 5" descr="PowerPointOct2010FigureArea"/>
          <p:cNvPicPr>
            <a:picLocks noChangeAspect="1" noChangeArrowheads="1"/>
          </p:cNvPicPr>
          <p:nvPr/>
        </p:nvPicPr>
        <p:blipFill>
          <a:blip r:embed="rId3" cstate="print"/>
          <a:srcRect l="2426" t="1744" r="2225" b="2422"/>
          <a:stretch>
            <a:fillRect/>
          </a:stretch>
        </p:blipFill>
        <p:spPr bwMode="auto">
          <a:xfrm>
            <a:off x="3962400" y="304800"/>
            <a:ext cx="4803775" cy="6248400"/>
          </a:xfrm>
          <a:prstGeom prst="rect">
            <a:avLst/>
          </a:prstGeom>
          <a:noFill/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381000" y="2545972"/>
            <a:ext cx="3429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Large River         Mussel Assemblage Locations             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White River, AR</a:t>
            </a:r>
            <a:endParaRPr lang="en-US" sz="2400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181" name="Group 5"/>
          <p:cNvGrpSpPr>
            <a:grpSpLocks/>
          </p:cNvGrpSpPr>
          <p:nvPr/>
        </p:nvGrpSpPr>
        <p:grpSpPr bwMode="auto">
          <a:xfrm>
            <a:off x="1371600" y="304800"/>
            <a:ext cx="6629400" cy="6248400"/>
            <a:chOff x="1008" y="384"/>
            <a:chExt cx="3792" cy="3648"/>
          </a:xfrm>
        </p:grpSpPr>
        <p:pic>
          <p:nvPicPr>
            <p:cNvPr id="306178" name="Picture 2" descr="lmpd181_094"/>
            <p:cNvPicPr>
              <a:picLocks noChangeAspect="1" noChangeArrowheads="1"/>
            </p:cNvPicPr>
            <p:nvPr/>
          </p:nvPicPr>
          <p:blipFill>
            <a:blip r:embed="rId3" cstate="print"/>
            <a:srcRect l="14560" t="13013" r="7785" b="29758"/>
            <a:stretch>
              <a:fillRect/>
            </a:stretch>
          </p:blipFill>
          <p:spPr bwMode="auto">
            <a:xfrm>
              <a:off x="1008" y="384"/>
              <a:ext cx="3792" cy="3648"/>
            </a:xfrm>
            <a:prstGeom prst="rect">
              <a:avLst/>
            </a:prstGeom>
            <a:noFill/>
          </p:spPr>
        </p:pic>
        <p:sp>
          <p:nvSpPr>
            <p:cNvPr id="306179" name="Rectangle 3"/>
            <p:cNvSpPr>
              <a:spLocks noChangeArrowheads="1"/>
            </p:cNvSpPr>
            <p:nvPr/>
          </p:nvSpPr>
          <p:spPr bwMode="auto">
            <a:xfrm>
              <a:off x="1104" y="2038"/>
              <a:ext cx="241" cy="2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6" name="Rectangle 6"/>
          <p:cNvSpPr>
            <a:spLocks noChangeArrowheads="1"/>
          </p:cNvSpPr>
          <p:nvPr/>
        </p:nvSpPr>
        <p:spPr bwMode="auto">
          <a:xfrm>
            <a:off x="-304800" y="212725"/>
            <a:ext cx="4953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500" b="1">
                <a:effectLst>
                  <a:outerShdw blurRad="38100" dist="38100" dir="2700000" algn="tl">
                    <a:srgbClr val="666633"/>
                  </a:outerShdw>
                </a:effectLst>
              </a:rPr>
              <a:t>Spring and Black Rivers </a:t>
            </a:r>
          </a:p>
          <a:p>
            <a:pPr algn="ctr" eaLnBrk="1" hangingPunct="1"/>
            <a:r>
              <a:rPr lang="en-US" sz="1500" b="1">
                <a:effectLst>
                  <a:outerShdw blurRad="38100" dist="38100" dir="2700000" algn="tl">
                    <a:srgbClr val="666633"/>
                  </a:outerShdw>
                </a:effectLst>
              </a:rPr>
              <a:t>(White River Basin)</a:t>
            </a:r>
          </a:p>
          <a:p>
            <a:pPr algn="ctr" eaLnBrk="1" hangingPunct="1"/>
            <a:r>
              <a:rPr lang="en-US" sz="1500" b="1">
                <a:effectLst>
                  <a:outerShdw blurRad="38100" dist="38100" dir="2700000" algn="tl">
                    <a:srgbClr val="666633"/>
                  </a:outerShdw>
                </a:effectLst>
              </a:rPr>
              <a:t>Arkansas and Missouri</a:t>
            </a:r>
          </a:p>
          <a:p>
            <a:pPr algn="ctr" eaLnBrk="1" hangingPunct="1"/>
            <a:r>
              <a:rPr lang="en-US" sz="1500" b="1">
                <a:effectLst>
                  <a:outerShdw blurRad="38100" dist="38100" dir="2700000" algn="tl">
                    <a:srgbClr val="666633"/>
                  </a:outerShdw>
                </a:effectLst>
              </a:rPr>
              <a:t> ~ 50 species</a:t>
            </a:r>
          </a:p>
        </p:txBody>
      </p:sp>
      <p:sp>
        <p:nvSpPr>
          <p:cNvPr id="307213" name="Rectangle 13"/>
          <p:cNvSpPr>
            <a:spLocks noChangeArrowheads="1"/>
          </p:cNvSpPr>
          <p:nvPr/>
        </p:nvSpPr>
        <p:spPr bwMode="auto">
          <a:xfrm>
            <a:off x="914400" y="2438400"/>
            <a:ext cx="280352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Cyprogenia</a:t>
            </a:r>
            <a:r>
              <a:rPr lang="en-US" b="1" i="1" dirty="0"/>
              <a:t> </a:t>
            </a:r>
            <a:r>
              <a:rPr lang="en-US" b="1" dirty="0" smtClean="0"/>
              <a:t>species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Cyprogenia</a:t>
            </a:r>
            <a:r>
              <a:rPr lang="en-US" b="1" i="1" dirty="0"/>
              <a:t> </a:t>
            </a:r>
            <a:r>
              <a:rPr lang="en-US" b="1" i="1" dirty="0" err="1" smtClean="0"/>
              <a:t>stegaria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Epioblasma</a:t>
            </a:r>
            <a:r>
              <a:rPr lang="en-US" b="1" i="1" dirty="0"/>
              <a:t> </a:t>
            </a:r>
            <a:r>
              <a:rPr lang="en-US" b="1" i="1" dirty="0" err="1" smtClean="0"/>
              <a:t>curtisii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Epioblasma</a:t>
            </a:r>
            <a:r>
              <a:rPr lang="en-US" b="1" i="1" dirty="0"/>
              <a:t> </a:t>
            </a:r>
            <a:r>
              <a:rPr lang="en-US" b="1" i="1" dirty="0" err="1" smtClean="0"/>
              <a:t>triquetra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Fusconaia</a:t>
            </a:r>
            <a:r>
              <a:rPr lang="en-US" b="1" i="1" dirty="0"/>
              <a:t> </a:t>
            </a:r>
            <a:r>
              <a:rPr lang="en-US" b="1" i="1" dirty="0" err="1" smtClean="0"/>
              <a:t>ozarkensis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Lampsilis</a:t>
            </a:r>
            <a:r>
              <a:rPr lang="en-US" b="1" i="1" dirty="0"/>
              <a:t> </a:t>
            </a:r>
            <a:r>
              <a:rPr lang="en-US" b="1" i="1" dirty="0" err="1" smtClean="0"/>
              <a:t>abrupta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Leptodea</a:t>
            </a:r>
            <a:r>
              <a:rPr lang="en-US" b="1" i="1" dirty="0"/>
              <a:t> </a:t>
            </a:r>
            <a:r>
              <a:rPr lang="en-US" b="1" i="1" dirty="0" err="1" smtClean="0"/>
              <a:t>leptodon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Quadrula</a:t>
            </a:r>
            <a:r>
              <a:rPr lang="en-US" b="1" i="1" dirty="0"/>
              <a:t> c</a:t>
            </a:r>
            <a:r>
              <a:rPr lang="en-US" b="1" dirty="0"/>
              <a:t>. </a:t>
            </a:r>
            <a:r>
              <a:rPr lang="en-US" b="1" i="1" dirty="0" err="1" smtClean="0"/>
              <a:t>cylindrica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Simpsonaias</a:t>
            </a:r>
            <a:r>
              <a:rPr lang="en-US" b="1" i="1" dirty="0"/>
              <a:t> </a:t>
            </a:r>
            <a:r>
              <a:rPr lang="en-US" b="1" i="1" dirty="0" err="1"/>
              <a:t>ambigua</a:t>
            </a:r>
            <a:endParaRPr lang="en-US" b="1" i="1" dirty="0"/>
          </a:p>
        </p:txBody>
      </p:sp>
      <p:pic>
        <p:nvPicPr>
          <p:cNvPr id="307214" name="Picture 14" descr="DrainageBasinsAddressedSpringandBlack"/>
          <p:cNvPicPr>
            <a:picLocks noChangeAspect="1" noChangeArrowheads="1"/>
          </p:cNvPicPr>
          <p:nvPr/>
        </p:nvPicPr>
        <p:blipFill>
          <a:blip r:embed="rId3" cstate="print"/>
          <a:srcRect l="3059" t="1909" r="3059" b="2272"/>
          <a:stretch>
            <a:fillRect/>
          </a:stretch>
        </p:blipFill>
        <p:spPr bwMode="auto">
          <a:xfrm>
            <a:off x="4037013" y="307975"/>
            <a:ext cx="4735512" cy="625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5" name="Rectangle 3"/>
          <p:cNvSpPr>
            <a:spLocks noChangeArrowheads="1"/>
          </p:cNvSpPr>
          <p:nvPr/>
        </p:nvSpPr>
        <p:spPr bwMode="auto">
          <a:xfrm>
            <a:off x="838200" y="304800"/>
            <a:ext cx="2749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b="1">
                <a:effectLst>
                  <a:outerShdw blurRad="38100" dist="38100" dir="2700000" algn="tl">
                    <a:srgbClr val="666633"/>
                  </a:outerShdw>
                </a:effectLst>
              </a:rPr>
              <a:t>St. Francis River</a:t>
            </a:r>
          </a:p>
          <a:p>
            <a:pPr algn="ctr" eaLnBrk="1" hangingPunct="1"/>
            <a:r>
              <a:rPr lang="en-US" b="1">
                <a:effectLst>
                  <a:outerShdw blurRad="38100" dist="38100" dir="2700000" algn="tl">
                    <a:srgbClr val="666633"/>
                  </a:outerShdw>
                </a:effectLst>
              </a:rPr>
              <a:t>Arkansas and Missouri </a:t>
            </a:r>
          </a:p>
          <a:p>
            <a:pPr algn="ctr" eaLnBrk="1" hangingPunct="1"/>
            <a:r>
              <a:rPr lang="en-US" b="1">
                <a:effectLst>
                  <a:outerShdw blurRad="38100" dist="38100" dir="2700000" algn="tl">
                    <a:srgbClr val="666633"/>
                  </a:outerShdw>
                </a:effectLst>
              </a:rPr>
              <a:t>~ 50 species</a:t>
            </a:r>
          </a:p>
        </p:txBody>
      </p:sp>
      <p:pic>
        <p:nvPicPr>
          <p:cNvPr id="310276" name="Picture 4" descr="DrainageBasinsAddressedSt"/>
          <p:cNvPicPr>
            <a:picLocks noChangeAspect="1" noChangeArrowheads="1"/>
          </p:cNvPicPr>
          <p:nvPr/>
        </p:nvPicPr>
        <p:blipFill>
          <a:blip r:embed="rId3" cstate="print"/>
          <a:srcRect l="3177" t="1909" r="3059" b="2090"/>
          <a:stretch>
            <a:fillRect/>
          </a:stretch>
        </p:blipFill>
        <p:spPr bwMode="auto">
          <a:xfrm>
            <a:off x="4051300" y="300038"/>
            <a:ext cx="4716463" cy="6248400"/>
          </a:xfrm>
          <a:prstGeom prst="rect">
            <a:avLst/>
          </a:prstGeom>
          <a:noFill/>
        </p:spPr>
      </p:pic>
      <p:sp>
        <p:nvSpPr>
          <p:cNvPr id="310277" name="Rectangle 5"/>
          <p:cNvSpPr>
            <a:spLocks noChangeArrowheads="1"/>
          </p:cNvSpPr>
          <p:nvPr/>
        </p:nvSpPr>
        <p:spPr bwMode="auto">
          <a:xfrm>
            <a:off x="762000" y="2971800"/>
            <a:ext cx="394017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Cyprogenia</a:t>
            </a:r>
            <a:r>
              <a:rPr lang="en-US" b="1" i="1" dirty="0"/>
              <a:t> </a:t>
            </a:r>
            <a:r>
              <a:rPr lang="en-US" b="1" i="1" dirty="0" err="1" smtClean="0"/>
              <a:t>stegaria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Lampsilis</a:t>
            </a:r>
            <a:r>
              <a:rPr lang="en-US" b="1" i="1" dirty="0"/>
              <a:t> </a:t>
            </a:r>
            <a:r>
              <a:rPr lang="en-US" b="1" i="1" dirty="0" err="1" smtClean="0"/>
              <a:t>abrupta</a:t>
            </a:r>
            <a:endParaRPr lang="en-US" b="1" i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Pleurobema</a:t>
            </a:r>
            <a:r>
              <a:rPr lang="en-US" b="1" i="1" dirty="0"/>
              <a:t> </a:t>
            </a:r>
            <a:r>
              <a:rPr lang="en-US" b="1" dirty="0" smtClean="0"/>
              <a:t>species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Potamilus</a:t>
            </a:r>
            <a:r>
              <a:rPr lang="en-US" b="1" i="1" dirty="0"/>
              <a:t> </a:t>
            </a:r>
            <a:r>
              <a:rPr lang="en-US" b="1" i="1" dirty="0" err="1" smtClean="0"/>
              <a:t>capax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Quadrula</a:t>
            </a:r>
            <a:r>
              <a:rPr lang="en-US" b="1" i="1" dirty="0"/>
              <a:t> c. </a:t>
            </a:r>
            <a:r>
              <a:rPr lang="en-US" b="1" i="1" dirty="0" err="1"/>
              <a:t>cylindrica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1" name="Rectangle 3"/>
          <p:cNvSpPr>
            <a:spLocks noChangeArrowheads="1"/>
          </p:cNvSpPr>
          <p:nvPr/>
        </p:nvSpPr>
        <p:spPr bwMode="auto">
          <a:xfrm>
            <a:off x="641350" y="304800"/>
            <a:ext cx="3041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b="1">
                <a:effectLst>
                  <a:outerShdw blurRad="38100" dist="38100" dir="2700000" algn="tl">
                    <a:srgbClr val="666633"/>
                  </a:outerShdw>
                </a:effectLst>
              </a:rPr>
              <a:t>Kiamachi and Little Rivers</a:t>
            </a:r>
          </a:p>
          <a:p>
            <a:pPr algn="ctr" eaLnBrk="1" hangingPunct="1"/>
            <a:r>
              <a:rPr lang="en-US" b="1">
                <a:effectLst>
                  <a:outerShdw blurRad="38100" dist="38100" dir="2700000" algn="tl">
                    <a:srgbClr val="666633"/>
                  </a:outerShdw>
                </a:effectLst>
              </a:rPr>
              <a:t>Arkansas and Missouri</a:t>
            </a:r>
          </a:p>
          <a:p>
            <a:pPr algn="ctr" eaLnBrk="1" hangingPunct="1"/>
            <a:r>
              <a:rPr lang="en-US" b="1">
                <a:effectLst>
                  <a:outerShdw blurRad="38100" dist="38100" dir="2700000" algn="tl">
                    <a:srgbClr val="666633"/>
                  </a:outerShdw>
                </a:effectLst>
              </a:rPr>
              <a:t>~ 40 species</a:t>
            </a:r>
          </a:p>
          <a:p>
            <a:pPr algn="ctr" eaLnBrk="1" hangingPunct="1"/>
            <a:endParaRPr lang="en-US" b="1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762000" y="2819400"/>
            <a:ext cx="282962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Arkansia</a:t>
            </a:r>
            <a:r>
              <a:rPr lang="en-US" b="1" i="1" dirty="0"/>
              <a:t> </a:t>
            </a:r>
            <a:r>
              <a:rPr lang="en-US" b="1" i="1" dirty="0" err="1" smtClean="0"/>
              <a:t>wheeleri</a:t>
            </a:r>
            <a:endParaRPr lang="en-US" b="1" dirty="0" smtClean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 smtClean="0"/>
              <a:t>Leptodea</a:t>
            </a:r>
            <a:r>
              <a:rPr lang="en-US" b="1" i="1" dirty="0" smtClean="0"/>
              <a:t> </a:t>
            </a:r>
            <a:r>
              <a:rPr lang="en-US" b="1" i="1" dirty="0" err="1" smtClean="0"/>
              <a:t>leptodon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Pleurobema</a:t>
            </a:r>
            <a:r>
              <a:rPr lang="en-US" b="1" i="1" dirty="0"/>
              <a:t> </a:t>
            </a:r>
            <a:r>
              <a:rPr lang="en-US" b="1" i="1" dirty="0" err="1" smtClean="0"/>
              <a:t>riddellii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Quadrula</a:t>
            </a:r>
            <a:r>
              <a:rPr lang="en-US" b="1" i="1" dirty="0"/>
              <a:t> c. </a:t>
            </a:r>
            <a:r>
              <a:rPr lang="en-US" b="1" i="1" dirty="0" err="1" smtClean="0"/>
              <a:t>cylindrica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Quadrula</a:t>
            </a:r>
            <a:r>
              <a:rPr lang="en-US" b="1" i="1" dirty="0"/>
              <a:t> </a:t>
            </a:r>
            <a:r>
              <a:rPr lang="en-US" b="1" i="1" dirty="0" err="1"/>
              <a:t>fragosa</a:t>
            </a:r>
            <a:endParaRPr lang="en-US" b="1" i="1" dirty="0"/>
          </a:p>
        </p:txBody>
      </p:sp>
      <p:pic>
        <p:nvPicPr>
          <p:cNvPr id="309253" name="Picture 5" descr="Slide24Yellow"/>
          <p:cNvPicPr>
            <a:picLocks noChangeAspect="1" noChangeArrowheads="1"/>
          </p:cNvPicPr>
          <p:nvPr/>
        </p:nvPicPr>
        <p:blipFill>
          <a:blip r:embed="rId3" cstate="print"/>
          <a:srcRect l="2975" t="2299" r="2634" b="2036"/>
          <a:stretch>
            <a:fillRect/>
          </a:stretch>
        </p:blipFill>
        <p:spPr bwMode="auto">
          <a:xfrm>
            <a:off x="4008438" y="307975"/>
            <a:ext cx="4764087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3" name="Rectangle 3"/>
          <p:cNvSpPr>
            <a:spLocks noChangeArrowheads="1"/>
          </p:cNvSpPr>
          <p:nvPr/>
        </p:nvSpPr>
        <p:spPr bwMode="auto">
          <a:xfrm>
            <a:off x="838200" y="228600"/>
            <a:ext cx="23098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sz="1500" b="1">
                <a:effectLst>
                  <a:outerShdw blurRad="38100" dist="38100" dir="2700000" algn="tl">
                    <a:srgbClr val="666633"/>
                  </a:outerShdw>
                </a:effectLst>
              </a:rPr>
              <a:t>Saline River </a:t>
            </a:r>
          </a:p>
          <a:p>
            <a:pPr algn="ctr" eaLnBrk="1" hangingPunct="1"/>
            <a:r>
              <a:rPr lang="en-US" sz="1500" b="1">
                <a:effectLst>
                  <a:outerShdw blurRad="38100" dist="38100" dir="2700000" algn="tl">
                    <a:srgbClr val="666633"/>
                  </a:outerShdw>
                </a:effectLst>
              </a:rPr>
              <a:t>(Lower Ouachita Basin)</a:t>
            </a:r>
          </a:p>
          <a:p>
            <a:pPr algn="ctr" eaLnBrk="1" hangingPunct="1"/>
            <a:r>
              <a:rPr lang="en-US" sz="1500" b="1">
                <a:effectLst>
                  <a:outerShdw blurRad="38100" dist="38100" dir="2700000" algn="tl">
                    <a:srgbClr val="666633"/>
                  </a:outerShdw>
                </a:effectLst>
              </a:rPr>
              <a:t>Arkansas</a:t>
            </a:r>
          </a:p>
          <a:p>
            <a:pPr algn="ctr" eaLnBrk="1" hangingPunct="1"/>
            <a:r>
              <a:rPr lang="en-US" sz="1500" b="1">
                <a:effectLst>
                  <a:outerShdw blurRad="38100" dist="38100" dir="2700000" algn="tl">
                    <a:srgbClr val="666633"/>
                  </a:outerShdw>
                </a:effectLst>
              </a:rPr>
              <a:t>~ 45 species</a:t>
            </a:r>
            <a:endParaRPr lang="en-US" sz="1500" b="1"/>
          </a:p>
        </p:txBody>
      </p:sp>
      <p:sp>
        <p:nvSpPr>
          <p:cNvPr id="343044" name="Rectangle 4"/>
          <p:cNvSpPr>
            <a:spLocks noChangeArrowheads="1"/>
          </p:cNvSpPr>
          <p:nvPr/>
        </p:nvSpPr>
        <p:spPr bwMode="auto">
          <a:xfrm>
            <a:off x="838200" y="3048000"/>
            <a:ext cx="28035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Lampsilis</a:t>
            </a:r>
            <a:r>
              <a:rPr lang="en-US" b="1" i="1" dirty="0"/>
              <a:t> </a:t>
            </a:r>
            <a:r>
              <a:rPr lang="en-US" b="1" i="1" dirty="0" err="1" smtClean="0"/>
              <a:t>ornata</a:t>
            </a:r>
            <a:endParaRPr lang="en-US" b="1" i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Lampsilis</a:t>
            </a:r>
            <a:r>
              <a:rPr lang="en-US" b="1" i="1" dirty="0"/>
              <a:t> </a:t>
            </a:r>
            <a:r>
              <a:rPr lang="en-US" b="1" i="1" dirty="0" err="1" smtClean="0"/>
              <a:t>powellii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Quadrula</a:t>
            </a:r>
            <a:r>
              <a:rPr lang="en-US" b="1" i="1" dirty="0"/>
              <a:t> c. </a:t>
            </a:r>
            <a:r>
              <a:rPr lang="en-US" b="1" i="1" dirty="0" err="1" smtClean="0"/>
              <a:t>cylindrica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Quadrula</a:t>
            </a:r>
            <a:r>
              <a:rPr lang="en-US" b="1" i="1" dirty="0"/>
              <a:t> </a:t>
            </a:r>
            <a:r>
              <a:rPr lang="en-US" b="1" i="1" dirty="0" err="1" smtClean="0"/>
              <a:t>fragosa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Pleurobema</a:t>
            </a:r>
            <a:r>
              <a:rPr lang="en-US" b="1" i="1" dirty="0"/>
              <a:t> </a:t>
            </a:r>
            <a:r>
              <a:rPr lang="en-US" b="1" i="1" dirty="0" err="1"/>
              <a:t>riddellii</a:t>
            </a:r>
            <a:endParaRPr lang="en-US" b="1" i="1" dirty="0"/>
          </a:p>
        </p:txBody>
      </p:sp>
      <p:pic>
        <p:nvPicPr>
          <p:cNvPr id="343045" name="Picture 5" descr="DrainageBasinsAddressedSaline"/>
          <p:cNvPicPr>
            <a:picLocks noChangeAspect="1" noChangeArrowheads="1"/>
          </p:cNvPicPr>
          <p:nvPr/>
        </p:nvPicPr>
        <p:blipFill>
          <a:blip r:embed="rId3" cstate="print"/>
          <a:srcRect l="3059" t="2182" r="2705" b="2272"/>
          <a:stretch>
            <a:fillRect/>
          </a:stretch>
        </p:blipFill>
        <p:spPr bwMode="auto">
          <a:xfrm>
            <a:off x="3994150" y="287338"/>
            <a:ext cx="47625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20" name="Picture 4" descr="100_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6688" y="3343275"/>
            <a:ext cx="4799012" cy="3198813"/>
          </a:xfrm>
          <a:prstGeom prst="rect">
            <a:avLst/>
          </a:prstGeom>
          <a:noFill/>
        </p:spPr>
      </p:pic>
      <p:pic>
        <p:nvPicPr>
          <p:cNvPr id="342021" name="Picture 5" descr="Saline_fragosa_bed_RDChannel_carnage_6_24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25" y="274638"/>
            <a:ext cx="4799013" cy="3198812"/>
          </a:xfrm>
          <a:prstGeom prst="rect">
            <a:avLst/>
          </a:prstGeom>
          <a:noFill/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33400" y="4343400"/>
            <a:ext cx="3200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Saline River, AR 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Post-flood</a:t>
            </a:r>
            <a:endParaRPr lang="en-US" sz="2800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7" name="Rectangle 3"/>
          <p:cNvSpPr>
            <a:spLocks noChangeArrowheads="1"/>
          </p:cNvSpPr>
          <p:nvPr/>
        </p:nvSpPr>
        <p:spPr bwMode="auto">
          <a:xfrm>
            <a:off x="304800" y="449263"/>
            <a:ext cx="3733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en-US" sz="2000" b="1">
                <a:effectLst>
                  <a:outerShdw blurRad="38100" dist="38100" dir="2700000" algn="tl">
                    <a:srgbClr val="666633"/>
                  </a:outerShdw>
                </a:effectLst>
              </a:rPr>
              <a:t>Little Red River</a:t>
            </a:r>
          </a:p>
          <a:p>
            <a:pPr algn="ctr" eaLnBrk="1" hangingPunct="1"/>
            <a:r>
              <a:rPr lang="en-US" sz="2000" b="1">
                <a:effectLst>
                  <a:outerShdw blurRad="38100" dist="38100" dir="2700000" algn="tl">
                    <a:srgbClr val="666633"/>
                  </a:outerShdw>
                </a:effectLst>
              </a:rPr>
              <a:t>Arkansas</a:t>
            </a:r>
          </a:p>
        </p:txBody>
      </p:sp>
      <p:sp>
        <p:nvSpPr>
          <p:cNvPr id="308229" name="Rectangle 5"/>
          <p:cNvSpPr>
            <a:spLocks noChangeArrowheads="1"/>
          </p:cNvSpPr>
          <p:nvPr/>
        </p:nvSpPr>
        <p:spPr bwMode="auto">
          <a:xfrm>
            <a:off x="457200" y="1524000"/>
            <a:ext cx="355282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Etheostoma</a:t>
            </a:r>
            <a:r>
              <a:rPr lang="en-US" b="1" i="1" dirty="0"/>
              <a:t> </a:t>
            </a:r>
            <a:r>
              <a:rPr lang="en-US" b="1" i="1" dirty="0" err="1"/>
              <a:t>moorei</a:t>
            </a:r>
            <a:r>
              <a:rPr lang="en-US" b="1" dirty="0"/>
              <a:t> </a:t>
            </a:r>
          </a:p>
          <a:p>
            <a:pPr>
              <a:buClr>
                <a:schemeClr val="accent2"/>
              </a:buClr>
              <a:buFont typeface="Wingdings" pitchFamily="2" charset="2"/>
              <a:buNone/>
            </a:pPr>
            <a:r>
              <a:rPr lang="en-US" b="1" dirty="0"/>
              <a:t>	(</a:t>
            </a:r>
            <a:r>
              <a:rPr lang="en-US" b="1" dirty="0" err="1"/>
              <a:t>yellowcheek</a:t>
            </a:r>
            <a:r>
              <a:rPr lang="en-US" b="1" dirty="0"/>
              <a:t> darter</a:t>
            </a:r>
            <a:r>
              <a:rPr lang="en-US" b="1" dirty="0" smtClean="0"/>
              <a:t>) </a:t>
            </a:r>
            <a:endParaRPr lang="en-US" b="1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Lampsilis</a:t>
            </a:r>
            <a:r>
              <a:rPr lang="en-US" b="1" i="1" dirty="0"/>
              <a:t> </a:t>
            </a:r>
            <a:r>
              <a:rPr lang="en-US" b="1" i="1" dirty="0" err="1"/>
              <a:t>streckeri</a:t>
            </a:r>
            <a:endParaRPr lang="en-US" b="1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Anodontoides</a:t>
            </a:r>
            <a:r>
              <a:rPr lang="en-US" b="1" i="1" dirty="0"/>
              <a:t> </a:t>
            </a:r>
            <a:r>
              <a:rPr lang="en-US" b="1" i="1" dirty="0" err="1" smtClean="0"/>
              <a:t>ferussacianus</a:t>
            </a:r>
            <a:endParaRPr lang="en-US" b="1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Cyprogenia</a:t>
            </a:r>
            <a:r>
              <a:rPr lang="en-US" b="1" i="1" dirty="0"/>
              <a:t> </a:t>
            </a:r>
            <a:r>
              <a:rPr lang="en-US" b="1" dirty="0" smtClean="0"/>
              <a:t>species </a:t>
            </a:r>
            <a:endParaRPr lang="en-US" b="1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Obovaria</a:t>
            </a:r>
            <a:r>
              <a:rPr lang="en-US" b="1" i="1" dirty="0"/>
              <a:t> </a:t>
            </a:r>
            <a:r>
              <a:rPr lang="en-US" b="1" dirty="0" smtClean="0"/>
              <a:t>species </a:t>
            </a:r>
            <a:endParaRPr lang="en-US" b="1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Pleurobema</a:t>
            </a:r>
            <a:r>
              <a:rPr lang="en-US" b="1" i="1" dirty="0"/>
              <a:t> </a:t>
            </a:r>
            <a:r>
              <a:rPr lang="en-US" b="1" dirty="0" smtClean="0"/>
              <a:t>species</a:t>
            </a:r>
            <a:endParaRPr lang="en-US" b="1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Quadrula</a:t>
            </a:r>
            <a:r>
              <a:rPr lang="en-US" b="1" i="1" dirty="0"/>
              <a:t> c. </a:t>
            </a:r>
            <a:r>
              <a:rPr lang="en-US" b="1" i="1" dirty="0" err="1" smtClean="0"/>
              <a:t>cylindrica</a:t>
            </a:r>
            <a:endParaRPr lang="en-US" b="1" i="1" dirty="0" smtClean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smtClean="0"/>
              <a:t>“</a:t>
            </a:r>
            <a:r>
              <a:rPr lang="en-US" b="1" i="1" dirty="0" err="1" smtClean="0"/>
              <a:t>Villosa</a:t>
            </a:r>
            <a:r>
              <a:rPr lang="en-US" b="1" i="1" dirty="0" smtClean="0"/>
              <a:t>” species</a:t>
            </a:r>
            <a:endParaRPr lang="en-US" b="1" i="1" dirty="0"/>
          </a:p>
        </p:txBody>
      </p:sp>
      <p:pic>
        <p:nvPicPr>
          <p:cNvPr id="308231" name="Picture 7" descr="DrainageBasinsAddressedLittleRedRiver"/>
          <p:cNvPicPr>
            <a:picLocks noChangeAspect="1" noChangeArrowheads="1"/>
          </p:cNvPicPr>
          <p:nvPr/>
        </p:nvPicPr>
        <p:blipFill>
          <a:blip r:embed="rId3" cstate="print"/>
          <a:srcRect l="3294" t="1727" r="3059" b="2364"/>
          <a:stretch>
            <a:fillRect/>
          </a:stretch>
        </p:blipFill>
        <p:spPr bwMode="auto">
          <a:xfrm>
            <a:off x="4059238" y="273050"/>
            <a:ext cx="4725987" cy="6265863"/>
          </a:xfrm>
          <a:prstGeom prst="rect">
            <a:avLst/>
          </a:prstGeom>
          <a:noFill/>
        </p:spPr>
      </p:pic>
      <p:pic>
        <p:nvPicPr>
          <p:cNvPr id="6" name="Picture 2" descr="YCD_Shu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343400"/>
            <a:ext cx="3563907" cy="1669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457200" y="914400"/>
            <a:ext cx="8305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43" name="Group 27"/>
          <p:cNvGrpSpPr>
            <a:grpSpLocks/>
          </p:cNvGrpSpPr>
          <p:nvPr/>
        </p:nvGrpSpPr>
        <p:grpSpPr bwMode="auto">
          <a:xfrm>
            <a:off x="685800" y="914400"/>
            <a:ext cx="7848600" cy="5486400"/>
            <a:chOff x="432" y="192"/>
            <a:chExt cx="4992" cy="3792"/>
          </a:xfrm>
        </p:grpSpPr>
        <p:pic>
          <p:nvPicPr>
            <p:cNvPr id="9226" name="Picture 10" descr="ANSP_56608-2"/>
            <p:cNvPicPr>
              <a:picLocks noChangeAspect="1" noChangeArrowheads="1"/>
            </p:cNvPicPr>
            <p:nvPr/>
          </p:nvPicPr>
          <p:blipFill>
            <a:blip r:embed="rId3" cstate="print"/>
            <a:srcRect t="4546" b="4546"/>
            <a:stretch>
              <a:fillRect/>
            </a:stretch>
          </p:blipFill>
          <p:spPr bwMode="auto">
            <a:xfrm>
              <a:off x="4128" y="192"/>
              <a:ext cx="1293" cy="1920"/>
            </a:xfrm>
            <a:prstGeom prst="rect">
              <a:avLst/>
            </a:prstGeom>
            <a:noFill/>
          </p:spPr>
        </p:pic>
        <p:pic>
          <p:nvPicPr>
            <p:cNvPr id="9232" name="Picture 16" descr="100_2868_CROP"/>
            <p:cNvPicPr>
              <a:picLocks noChangeAspect="1" noChangeArrowheads="1"/>
            </p:cNvPicPr>
            <p:nvPr/>
          </p:nvPicPr>
          <p:blipFill>
            <a:blip r:embed="rId4" cstate="print"/>
            <a:srcRect r="2040" b="775"/>
            <a:stretch>
              <a:fillRect/>
            </a:stretch>
          </p:blipFill>
          <p:spPr bwMode="auto">
            <a:xfrm>
              <a:off x="4224" y="2064"/>
              <a:ext cx="1200" cy="1920"/>
            </a:xfrm>
            <a:prstGeom prst="rect">
              <a:avLst/>
            </a:prstGeom>
            <a:noFill/>
          </p:spPr>
        </p:pic>
        <p:pic>
          <p:nvPicPr>
            <p:cNvPr id="9238" name="Picture 22" descr="29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" y="480"/>
              <a:ext cx="1632" cy="1292"/>
            </a:xfrm>
            <a:prstGeom prst="rect">
              <a:avLst/>
            </a:prstGeom>
            <a:noFill/>
          </p:spPr>
        </p:pic>
        <p:pic>
          <p:nvPicPr>
            <p:cNvPr id="9240" name="Picture 24" descr="29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2" y="2377"/>
              <a:ext cx="1693" cy="1294"/>
            </a:xfrm>
            <a:prstGeom prst="rect">
              <a:avLst/>
            </a:prstGeom>
            <a:noFill/>
          </p:spPr>
        </p:pic>
        <p:pic>
          <p:nvPicPr>
            <p:cNvPr id="9241" name="Picture 25" descr="29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04" y="480"/>
              <a:ext cx="1693" cy="1290"/>
            </a:xfrm>
            <a:prstGeom prst="rect">
              <a:avLst/>
            </a:prstGeom>
            <a:noFill/>
          </p:spPr>
        </p:pic>
        <p:pic>
          <p:nvPicPr>
            <p:cNvPr id="9242" name="Picture 26" descr="29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60" y="2377"/>
              <a:ext cx="1727" cy="1295"/>
            </a:xfrm>
            <a:prstGeom prst="rect">
              <a:avLst/>
            </a:prstGeom>
            <a:noFill/>
          </p:spPr>
        </p:pic>
      </p:grp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04800" y="30480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Potamilus</a:t>
            </a:r>
            <a:r>
              <a:rPr lang="en-US" sz="2400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2400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capax</a:t>
            </a:r>
            <a:r>
              <a:rPr lang="en-US" sz="2400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(top), </a:t>
            </a:r>
            <a:r>
              <a:rPr lang="en-US" sz="2400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Lampsilis</a:t>
            </a:r>
            <a:r>
              <a:rPr lang="en-US" sz="2400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2400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cardium</a:t>
            </a:r>
            <a:r>
              <a:rPr lang="en-US" sz="2400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(bottom)</a:t>
            </a:r>
            <a:endParaRPr lang="en-US" sz="2400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Lampsilis cardium display-man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85800"/>
            <a:ext cx="8382000" cy="5581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0" descr="Page 4.JPG"/>
          <p:cNvPicPr>
            <a:picLocks noChangeAspect="1" noChangeArrowheads="1"/>
          </p:cNvPicPr>
          <p:nvPr/>
        </p:nvPicPr>
        <p:blipFill>
          <a:blip r:embed="rId3" cstate="print"/>
          <a:srcRect l="1796" t="694" r="1230" b="1106"/>
          <a:stretch>
            <a:fillRect/>
          </a:stretch>
        </p:blipFill>
        <p:spPr bwMode="auto">
          <a:xfrm>
            <a:off x="2176463" y="279400"/>
            <a:ext cx="4791075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04800" y="2366963"/>
            <a:ext cx="1828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19 River Basins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6-digit Hydrologic Unit Codes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010400" y="3005138"/>
            <a:ext cx="167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93 </a:t>
            </a:r>
            <a:r>
              <a:rPr lang="en-US" sz="2400" dirty="0" err="1"/>
              <a:t>Taxa</a:t>
            </a:r>
            <a:r>
              <a:rPr lang="en-US" sz="2400" dirty="0"/>
              <a:t> Analyzed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 descr="33-bm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038600"/>
            <a:ext cx="2838450" cy="2019300"/>
          </a:xfrm>
          <a:prstGeom prst="rect">
            <a:avLst/>
          </a:prstGeom>
          <a:noFill/>
        </p:spPr>
      </p:pic>
      <p:pic>
        <p:nvPicPr>
          <p:cNvPr id="357379" name="Picture 3" descr="33-bl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10000"/>
            <a:ext cx="3048000" cy="2081213"/>
          </a:xfrm>
          <a:prstGeom prst="rect">
            <a:avLst/>
          </a:prstGeom>
          <a:noFill/>
        </p:spPr>
      </p:pic>
      <p:pic>
        <p:nvPicPr>
          <p:cNvPr id="357380" name="Picture 4" descr="33-br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7650" y="3765550"/>
            <a:ext cx="1814513" cy="2819400"/>
          </a:xfrm>
          <a:prstGeom prst="rect">
            <a:avLst/>
          </a:prstGeom>
          <a:noFill/>
        </p:spPr>
      </p:pic>
      <p:pic>
        <p:nvPicPr>
          <p:cNvPr id="357381" name="Picture 5" descr="33-tl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371600"/>
            <a:ext cx="2486025" cy="1816100"/>
          </a:xfrm>
          <a:prstGeom prst="rect">
            <a:avLst/>
          </a:prstGeom>
          <a:noFill/>
        </p:spPr>
      </p:pic>
      <p:pic>
        <p:nvPicPr>
          <p:cNvPr id="357382" name="Picture 6" descr="33-tm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1219200"/>
            <a:ext cx="2733675" cy="2185988"/>
          </a:xfrm>
          <a:prstGeom prst="rect">
            <a:avLst/>
          </a:prstGeom>
          <a:noFill/>
        </p:spPr>
      </p:pic>
      <p:pic>
        <p:nvPicPr>
          <p:cNvPr id="357383" name="Picture 7" descr="33-tr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96050" y="895350"/>
            <a:ext cx="1885950" cy="3143250"/>
          </a:xfrm>
          <a:prstGeom prst="rect">
            <a:avLst/>
          </a:prstGeom>
          <a:noFill/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04800" y="304800"/>
            <a:ext cx="8534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Lampsilis</a:t>
            </a:r>
            <a:r>
              <a:rPr lang="en-US" sz="2000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2000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abrupta</a:t>
            </a:r>
            <a:r>
              <a:rPr lang="en-US" sz="2000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(top)</a:t>
            </a:r>
          </a:p>
          <a:p>
            <a:pPr algn="ctr">
              <a:spcBef>
                <a:spcPct val="50000"/>
              </a:spcBef>
            </a:pPr>
            <a:r>
              <a:rPr lang="en-US" sz="2000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Actinonaias</a:t>
            </a:r>
            <a:r>
              <a:rPr lang="en-US" sz="2000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2000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ligamentina</a:t>
            </a:r>
            <a:r>
              <a:rPr lang="en-US" sz="2000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(below)</a:t>
            </a:r>
            <a:endParaRPr lang="en-US" sz="2000" b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08" name="Group 8"/>
          <p:cNvGrpSpPr>
            <a:grpSpLocks/>
          </p:cNvGrpSpPr>
          <p:nvPr/>
        </p:nvGrpSpPr>
        <p:grpSpPr bwMode="auto">
          <a:xfrm>
            <a:off x="381000" y="304800"/>
            <a:ext cx="8348663" cy="3414713"/>
            <a:chOff x="240" y="192"/>
            <a:chExt cx="5259" cy="2151"/>
          </a:xfrm>
        </p:grpSpPr>
        <p:pic>
          <p:nvPicPr>
            <p:cNvPr id="358404" name="Picture 4" descr="34-tr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8" y="192"/>
              <a:ext cx="1371" cy="2151"/>
            </a:xfrm>
            <a:prstGeom prst="rect">
              <a:avLst/>
            </a:prstGeom>
            <a:noFill/>
          </p:spPr>
        </p:pic>
        <p:pic>
          <p:nvPicPr>
            <p:cNvPr id="358405" name="Picture 5" descr="34-tm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75" y="522"/>
              <a:ext cx="1716" cy="1491"/>
            </a:xfrm>
            <a:prstGeom prst="rect">
              <a:avLst/>
            </a:prstGeom>
            <a:noFill/>
          </p:spPr>
        </p:pic>
        <p:pic>
          <p:nvPicPr>
            <p:cNvPr id="358406" name="Picture 6" descr="34-tl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" y="626"/>
              <a:ext cx="1698" cy="1282"/>
            </a:xfrm>
            <a:prstGeom prst="rect">
              <a:avLst/>
            </a:prstGeom>
            <a:noFill/>
          </p:spPr>
        </p:pic>
      </p:grpSp>
      <p:grpSp>
        <p:nvGrpSpPr>
          <p:cNvPr id="358409" name="Group 9"/>
          <p:cNvGrpSpPr>
            <a:grpSpLocks/>
          </p:cNvGrpSpPr>
          <p:nvPr/>
        </p:nvGrpSpPr>
        <p:grpSpPr bwMode="auto">
          <a:xfrm>
            <a:off x="457200" y="3352800"/>
            <a:ext cx="8262938" cy="3276600"/>
            <a:chOff x="288" y="2112"/>
            <a:chExt cx="5205" cy="2064"/>
          </a:xfrm>
        </p:grpSpPr>
        <p:pic>
          <p:nvPicPr>
            <p:cNvPr id="358402" name="Picture 2" descr="34-br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28" y="2112"/>
              <a:ext cx="1365" cy="2064"/>
            </a:xfrm>
            <a:prstGeom prst="rect">
              <a:avLst/>
            </a:prstGeom>
            <a:noFill/>
          </p:spPr>
        </p:pic>
        <p:pic>
          <p:nvPicPr>
            <p:cNvPr id="358403" name="Picture 3" descr="34-bm cop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55" y="2411"/>
              <a:ext cx="1920" cy="1466"/>
            </a:xfrm>
            <a:prstGeom prst="rect">
              <a:avLst/>
            </a:prstGeom>
            <a:noFill/>
          </p:spPr>
        </p:pic>
        <p:pic>
          <p:nvPicPr>
            <p:cNvPr id="358407" name="Picture 7" descr="34-bl cop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8" y="2490"/>
              <a:ext cx="1614" cy="1309"/>
            </a:xfrm>
            <a:prstGeom prst="rect">
              <a:avLst/>
            </a:prstGeom>
            <a:noFill/>
          </p:spPr>
        </p:pic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295400" y="381000"/>
            <a:ext cx="1384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2000" b="1" u="sng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81000" y="304800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000" i="1" dirty="0" err="1" smtClean="0">
                <a:effectLst>
                  <a:outerShdw blurRad="38100" dist="38100" dir="2700000" algn="tl">
                    <a:srgbClr val="666633"/>
                  </a:outerShdw>
                </a:effectLst>
                <a:ea typeface="ＭＳ Ｐゴシック" pitchFamily="34" charset="-128"/>
              </a:rPr>
              <a:t>Lampsilis</a:t>
            </a:r>
            <a:r>
              <a:rPr lang="en-US" altLang="ja-JP" sz="2000" i="1" dirty="0" smtClean="0">
                <a:effectLst>
                  <a:outerShdw blurRad="38100" dist="38100" dir="2700000" algn="tl">
                    <a:srgbClr val="666633"/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sz="2000" i="1" dirty="0" err="1" smtClean="0">
                <a:effectLst>
                  <a:outerShdw blurRad="38100" dist="38100" dir="2700000" algn="tl">
                    <a:srgbClr val="666633"/>
                  </a:outerShdw>
                </a:effectLst>
                <a:ea typeface="ＭＳ Ｐゴシック" pitchFamily="34" charset="-128"/>
              </a:rPr>
              <a:t>abru</a:t>
            </a:r>
            <a:r>
              <a:rPr lang="en-US" altLang="ja-JP" sz="2000" dirty="0" err="1" smtClean="0">
                <a:effectLst>
                  <a:outerShdw blurRad="38100" dist="38100" dir="2700000" algn="tl">
                    <a:srgbClr val="666633"/>
                  </a:outerShdw>
                </a:effectLst>
                <a:ea typeface="ＭＳ Ｐゴシック" pitchFamily="34" charset="-128"/>
              </a:rPr>
              <a:t>pta</a:t>
            </a:r>
            <a:r>
              <a:rPr lang="en-US" altLang="ja-JP" sz="2000" dirty="0" smtClean="0">
                <a:effectLst>
                  <a:outerShdw blurRad="38100" dist="38100" dir="2700000" algn="tl">
                    <a:srgbClr val="666633"/>
                  </a:outerShdw>
                </a:effectLst>
                <a:ea typeface="ＭＳ Ｐゴシック" pitchFamily="34" charset="-128"/>
              </a:rPr>
              <a:t> (top),  </a:t>
            </a:r>
            <a:r>
              <a:rPr lang="en-US" altLang="ja-JP" sz="2000" i="1" dirty="0" err="1" smtClean="0">
                <a:effectLst>
                  <a:outerShdw blurRad="38100" dist="38100" dir="2700000" algn="tl">
                    <a:srgbClr val="666633"/>
                  </a:outerShdw>
                </a:effectLst>
                <a:ea typeface="ＭＳ Ｐゴシック" pitchFamily="34" charset="-128"/>
              </a:rPr>
              <a:t>Obovaria</a:t>
            </a:r>
            <a:r>
              <a:rPr lang="en-US" altLang="ja-JP" sz="2000" i="1" dirty="0" smtClean="0">
                <a:effectLst>
                  <a:outerShdw blurRad="38100" dist="38100" dir="2700000" algn="tl">
                    <a:srgbClr val="666633"/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sz="2000" i="1" dirty="0" err="1" smtClean="0">
                <a:effectLst>
                  <a:outerShdw blurRad="38100" dist="38100" dir="2700000" algn="tl">
                    <a:srgbClr val="666633"/>
                  </a:outerShdw>
                </a:effectLst>
                <a:ea typeface="ＭＳ Ｐゴシック" pitchFamily="34" charset="-128"/>
              </a:rPr>
              <a:t>olivaria</a:t>
            </a:r>
            <a:r>
              <a:rPr lang="en-US" altLang="ja-JP" sz="2000" i="1" dirty="0" smtClean="0">
                <a:effectLst>
                  <a:outerShdw blurRad="38100" dist="38100" dir="2700000" algn="tl">
                    <a:srgbClr val="666633"/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sz="2000" dirty="0" smtClean="0">
                <a:effectLst>
                  <a:outerShdw blurRad="38100" dist="38100" dir="2700000" algn="tl">
                    <a:srgbClr val="666633"/>
                  </a:outerShdw>
                </a:effectLst>
                <a:ea typeface="ＭＳ Ｐゴシック" pitchFamily="34" charset="-128"/>
              </a:rPr>
              <a:t>(bottom)</a:t>
            </a:r>
            <a:endParaRPr lang="en-US" sz="2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Ptychobranchus occidental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76400"/>
            <a:ext cx="5486400" cy="4551363"/>
          </a:xfrm>
          <a:prstGeom prst="rect">
            <a:avLst/>
          </a:prstGeom>
          <a:noFill/>
        </p:spPr>
      </p:pic>
      <p:grpSp>
        <p:nvGrpSpPr>
          <p:cNvPr id="334857" name="Group 9"/>
          <p:cNvGrpSpPr>
            <a:grpSpLocks/>
          </p:cNvGrpSpPr>
          <p:nvPr/>
        </p:nvGrpSpPr>
        <p:grpSpPr bwMode="auto">
          <a:xfrm>
            <a:off x="304800" y="1524000"/>
            <a:ext cx="2983149" cy="3621909"/>
            <a:chOff x="3312" y="656"/>
            <a:chExt cx="2208" cy="2537"/>
          </a:xfrm>
        </p:grpSpPr>
        <p:pic>
          <p:nvPicPr>
            <p:cNvPr id="334855" name="Picture 7" descr="32To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6000" t="10397" r="10001" b="2960"/>
            <a:stretch>
              <a:fillRect/>
            </a:stretch>
          </p:blipFill>
          <p:spPr bwMode="auto">
            <a:xfrm>
              <a:off x="3312" y="656"/>
              <a:ext cx="2208" cy="1314"/>
            </a:xfrm>
            <a:prstGeom prst="rect">
              <a:avLst/>
            </a:prstGeom>
            <a:noFill/>
          </p:spPr>
        </p:pic>
        <p:pic>
          <p:nvPicPr>
            <p:cNvPr id="334856" name="Picture 8" descr="32Bottom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12" y="2044"/>
              <a:ext cx="2208" cy="1149"/>
            </a:xfrm>
            <a:prstGeom prst="rect">
              <a:avLst/>
            </a:prstGeom>
            <a:noFill/>
          </p:spPr>
        </p:pic>
      </p:grp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124199" y="533400"/>
          <a:ext cx="2908300" cy="457201"/>
        </p:xfrm>
        <a:graphic>
          <a:graphicData uri="http://schemas.openxmlformats.org/drawingml/2006/table">
            <a:tbl>
              <a:tblPr/>
              <a:tblGrid>
                <a:gridCol w="2908300"/>
              </a:tblGrid>
              <a:tr h="457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1" u="none" strike="noStrike" dirty="0" err="1" smtClean="0">
                          <a:latin typeface="Arial"/>
                        </a:rPr>
                        <a:t>Ptychobranchus</a:t>
                      </a:r>
                      <a:r>
                        <a:rPr lang="en-US" sz="2000" b="0" i="1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n-US" sz="2000" b="0" i="0" u="none" strike="noStrike" baseline="0" dirty="0" smtClean="0">
                          <a:latin typeface="Arial"/>
                        </a:rPr>
                        <a:t>species</a:t>
                      </a:r>
                      <a:endParaRPr lang="en-US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81000"/>
            <a:ext cx="8534400" cy="1143000"/>
          </a:xfrm>
        </p:spPr>
        <p:txBody>
          <a:bodyPr lIns="35717" tIns="35717" rIns="35717" bIns="35717" anchor="ctr"/>
          <a:lstStyle/>
          <a:p>
            <a:pPr algn="ctr"/>
            <a:r>
              <a:rPr lang="en-US" altLang="ja-JP" sz="3000" b="1" dirty="0"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  <a:ea typeface="ＭＳ Ｐゴシック" pitchFamily="34" charset="-128"/>
              </a:rPr>
              <a:t>Shell Morphology</a:t>
            </a:r>
          </a:p>
        </p:txBody>
      </p:sp>
      <p:sp>
        <p:nvSpPr>
          <p:cNvPr id="3123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19200"/>
            <a:ext cx="6629400" cy="5105400"/>
          </a:xfrm>
        </p:spPr>
        <p:txBody>
          <a:bodyPr lIns="35717" tIns="35717" rIns="35717" bIns="35717" anchor="ctr"/>
          <a:lstStyle/>
          <a:p>
            <a:pPr marL="889000" indent="-571500"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altLang="ja-JP" sz="2400">
                <a:ea typeface="ＭＳ Ｐゴシック" pitchFamily="34" charset="-128"/>
              </a:rPr>
              <a:t>Shell shape can be varied among populations in different habitat types</a:t>
            </a:r>
          </a:p>
          <a:p>
            <a:pPr marL="889000" indent="-571500"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altLang="ja-JP" sz="2400">
                <a:ea typeface="ＭＳ Ｐゴシック" pitchFamily="34" charset="-128"/>
              </a:rPr>
              <a:t>“Ortmann’s Law” (Ortmann, 1920)</a:t>
            </a:r>
          </a:p>
          <a:p>
            <a:pPr marL="1333500" lvl="1" indent="-571500"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altLang="ja-JP" sz="2400">
                <a:ea typeface="ＭＳ Ｐゴシック" pitchFamily="34" charset="-128"/>
              </a:rPr>
              <a:t>Correlation of shell shape and river position</a:t>
            </a:r>
          </a:p>
          <a:p>
            <a:pPr marL="1778000" lvl="2" indent="-571500"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altLang="ja-JP">
                <a:ea typeface="ＭＳ Ｐゴシック" pitchFamily="34" charset="-128"/>
              </a:rPr>
              <a:t>Flat, rough, and compressed</a:t>
            </a:r>
          </a:p>
          <a:p>
            <a:pPr marL="2222500" lvl="3" indent="-571500">
              <a:lnSpc>
                <a:spcPct val="90000"/>
              </a:lnSpc>
              <a:buSzPct val="125000"/>
            </a:pPr>
            <a:r>
              <a:rPr lang="en-US" altLang="ja-JP" sz="2400">
                <a:ea typeface="ＭＳ Ｐゴシック" pitchFamily="34" charset="-128"/>
              </a:rPr>
              <a:t>Headwaters</a:t>
            </a:r>
          </a:p>
          <a:p>
            <a:pPr marL="1778000" lvl="2" indent="-571500"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altLang="ja-JP">
                <a:ea typeface="ＭＳ Ｐゴシック" pitchFamily="34" charset="-128"/>
              </a:rPr>
              <a:t>Inflated, smooth, and heavy</a:t>
            </a:r>
          </a:p>
          <a:p>
            <a:pPr marL="2222500" lvl="3" indent="-571500">
              <a:lnSpc>
                <a:spcPct val="90000"/>
              </a:lnSpc>
              <a:buSzPct val="125000"/>
            </a:pPr>
            <a:r>
              <a:rPr lang="en-US" altLang="ja-JP" sz="2400">
                <a:ea typeface="ＭＳ Ｐゴシック" pitchFamily="34" charset="-128"/>
              </a:rPr>
              <a:t>Large rivers</a:t>
            </a:r>
          </a:p>
        </p:txBody>
      </p:sp>
      <p:grpSp>
        <p:nvGrpSpPr>
          <p:cNvPr id="312324" name="Group 3"/>
          <p:cNvGrpSpPr>
            <a:grpSpLocks/>
          </p:cNvGrpSpPr>
          <p:nvPr/>
        </p:nvGrpSpPr>
        <p:grpSpPr bwMode="auto">
          <a:xfrm>
            <a:off x="5867400" y="1600200"/>
            <a:ext cx="3276600" cy="4343400"/>
            <a:chOff x="0" y="0"/>
            <a:chExt cx="2560" cy="3408"/>
          </a:xfrm>
        </p:grpSpPr>
        <p:pic>
          <p:nvPicPr>
            <p:cNvPr id="31232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0" y="0"/>
              <a:ext cx="1895" cy="1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232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7" y="1766"/>
              <a:ext cx="1574" cy="1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12327" name="Rectangle 6"/>
            <p:cNvSpPr>
              <a:spLocks/>
            </p:cNvSpPr>
            <p:nvPr/>
          </p:nvSpPr>
          <p:spPr bwMode="auto">
            <a:xfrm>
              <a:off x="0" y="1400"/>
              <a:ext cx="2560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ja-JP" sz="1300">
                  <a:latin typeface="Gill Sans"/>
                  <a:ea typeface="ヒラギノ角ゴ ProN W3"/>
                  <a:cs typeface="ヒラギノ角ゴ ProN W3"/>
                  <a:sym typeface="Gill Sans"/>
                </a:rPr>
                <a:t>Headwater form</a:t>
              </a:r>
            </a:p>
          </p:txBody>
        </p:sp>
        <p:sp>
          <p:nvSpPr>
            <p:cNvPr id="312328" name="Rectangle 7"/>
            <p:cNvSpPr>
              <a:spLocks/>
            </p:cNvSpPr>
            <p:nvPr/>
          </p:nvSpPr>
          <p:spPr bwMode="auto">
            <a:xfrm>
              <a:off x="328" y="3176"/>
              <a:ext cx="1904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ja-JP" sz="1300">
                  <a:latin typeface="Gill Sans"/>
                  <a:ea typeface="ヒラギノ角ゴ ProN W3"/>
                  <a:cs typeface="ヒラギノ角ゴ ProN W3"/>
                  <a:sym typeface="Gill Sans"/>
                </a:rPr>
                <a:t>Large river form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534400" cy="1143000"/>
          </a:xfrm>
        </p:spPr>
        <p:txBody>
          <a:bodyPr lIns="35717" tIns="35717" rIns="35717" bIns="35717" anchor="ctr"/>
          <a:lstStyle/>
          <a:p>
            <a:pPr algn="ctr"/>
            <a:r>
              <a:rPr lang="en-US" altLang="ja-JP" sz="3300" b="1"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  <a:ea typeface="ＭＳ Ｐゴシック" pitchFamily="34" charset="-128"/>
              </a:rPr>
              <a:t>Research Species</a:t>
            </a:r>
          </a:p>
        </p:txBody>
      </p:sp>
      <p:grpSp>
        <p:nvGrpSpPr>
          <p:cNvPr id="319510" name="Group 22"/>
          <p:cNvGrpSpPr>
            <a:grpSpLocks/>
          </p:cNvGrpSpPr>
          <p:nvPr/>
        </p:nvGrpSpPr>
        <p:grpSpPr bwMode="auto">
          <a:xfrm>
            <a:off x="990600" y="1371600"/>
            <a:ext cx="7058025" cy="4724400"/>
            <a:chOff x="864" y="960"/>
            <a:chExt cx="4446" cy="2976"/>
          </a:xfrm>
        </p:grpSpPr>
        <p:grpSp>
          <p:nvGrpSpPr>
            <p:cNvPr id="319507" name="Group 19"/>
            <p:cNvGrpSpPr>
              <a:grpSpLocks/>
            </p:cNvGrpSpPr>
            <p:nvPr/>
          </p:nvGrpSpPr>
          <p:grpSpPr bwMode="auto">
            <a:xfrm>
              <a:off x="864" y="960"/>
              <a:ext cx="4446" cy="2770"/>
              <a:chOff x="936" y="864"/>
              <a:chExt cx="4446" cy="2770"/>
            </a:xfrm>
          </p:grpSpPr>
          <p:grpSp>
            <p:nvGrpSpPr>
              <p:cNvPr id="319505" name="Group 17"/>
              <p:cNvGrpSpPr>
                <a:grpSpLocks/>
              </p:cNvGrpSpPr>
              <p:nvPr/>
            </p:nvGrpSpPr>
            <p:grpSpPr bwMode="auto">
              <a:xfrm>
                <a:off x="1081" y="864"/>
                <a:ext cx="4155" cy="1125"/>
                <a:chOff x="1137" y="1032"/>
                <a:chExt cx="4155" cy="1125"/>
              </a:xfrm>
            </p:grpSpPr>
            <p:pic>
              <p:nvPicPr>
                <p:cNvPr id="32779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18" y="1119"/>
                  <a:ext cx="962" cy="95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</p:pic>
            <p:pic>
              <p:nvPicPr>
                <p:cNvPr id="32782" name="Picture 1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153" y="1032"/>
                  <a:ext cx="1139" cy="112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</p:pic>
            <p:pic>
              <p:nvPicPr>
                <p:cNvPr id="18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137" y="1032"/>
                  <a:ext cx="1308" cy="112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</p:pic>
          </p:grpSp>
          <p:grpSp>
            <p:nvGrpSpPr>
              <p:cNvPr id="319506" name="Group 18"/>
              <p:cNvGrpSpPr>
                <a:grpSpLocks/>
              </p:cNvGrpSpPr>
              <p:nvPr/>
            </p:nvGrpSpPr>
            <p:grpSpPr bwMode="auto">
              <a:xfrm>
                <a:off x="936" y="2509"/>
                <a:ext cx="4446" cy="1125"/>
                <a:chOff x="1008" y="2509"/>
                <a:chExt cx="4446" cy="1125"/>
              </a:xfrm>
            </p:grpSpPr>
            <p:pic>
              <p:nvPicPr>
                <p:cNvPr id="32780" name="Picture 1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642" y="2509"/>
                  <a:ext cx="1266" cy="112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</p:pic>
            <p:pic>
              <p:nvPicPr>
                <p:cNvPr id="32781" name="Picture 13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3984" y="2509"/>
                  <a:ext cx="1470" cy="112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</p:pic>
            <p:pic>
              <p:nvPicPr>
                <p:cNvPr id="19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1008" y="2509"/>
                  <a:ext cx="1558" cy="112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</p:pic>
          </p:grpSp>
        </p:grpSp>
        <p:grpSp>
          <p:nvGrpSpPr>
            <p:cNvPr id="319508" name="Group 20"/>
            <p:cNvGrpSpPr>
              <a:grpSpLocks/>
            </p:cNvGrpSpPr>
            <p:nvPr/>
          </p:nvGrpSpPr>
          <p:grpSpPr bwMode="auto">
            <a:xfrm>
              <a:off x="1039" y="2115"/>
              <a:ext cx="4098" cy="163"/>
              <a:chOff x="1132" y="2115"/>
              <a:chExt cx="4098" cy="163"/>
            </a:xfrm>
          </p:grpSpPr>
          <p:sp>
            <p:nvSpPr>
              <p:cNvPr id="319496" name="Rectangle 15"/>
              <p:cNvSpPr>
                <a:spLocks/>
              </p:cNvSpPr>
              <p:nvPr/>
            </p:nvSpPr>
            <p:spPr bwMode="auto">
              <a:xfrm>
                <a:off x="2840" y="2115"/>
                <a:ext cx="970" cy="1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642938" eaLnBrk="1" hangingPunct="1"/>
                <a:r>
                  <a:rPr lang="en-US" altLang="ja-JP" sz="1700" i="1">
                    <a:latin typeface="Gill Sans"/>
                    <a:ea typeface="ヒラギノ角ゴ ProN W3"/>
                    <a:cs typeface="ヒラギノ角ゴ ProN W3"/>
                    <a:sym typeface="Gill Sans"/>
                  </a:rPr>
                  <a:t>Obovaria retusa</a:t>
                </a:r>
              </a:p>
            </p:txBody>
          </p:sp>
          <p:sp>
            <p:nvSpPr>
              <p:cNvPr id="319497" name="Rectangle 16"/>
              <p:cNvSpPr>
                <a:spLocks/>
              </p:cNvSpPr>
              <p:nvPr/>
            </p:nvSpPr>
            <p:spPr bwMode="auto">
              <a:xfrm>
                <a:off x="4208" y="2115"/>
                <a:ext cx="1022" cy="1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642938" eaLnBrk="1" hangingPunct="1"/>
                <a:r>
                  <a:rPr lang="en-US" altLang="ja-JP" sz="1700" i="1">
                    <a:latin typeface="Gill Sans"/>
                    <a:ea typeface="ヒラギノ角ゴ ProN W3"/>
                    <a:cs typeface="ヒラギノ角ゴ ProN W3"/>
                    <a:sym typeface="Gill Sans"/>
                  </a:rPr>
                  <a:t>Obovaria olivaria</a:t>
                </a:r>
              </a:p>
            </p:txBody>
          </p:sp>
          <p:sp>
            <p:nvSpPr>
              <p:cNvPr id="319503" name="Rectangle 5"/>
              <p:cNvSpPr>
                <a:spLocks/>
              </p:cNvSpPr>
              <p:nvPr/>
            </p:nvSpPr>
            <p:spPr bwMode="auto">
              <a:xfrm>
                <a:off x="1132" y="2115"/>
                <a:ext cx="1311" cy="1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642938" eaLnBrk="1" hangingPunct="1"/>
                <a:r>
                  <a:rPr lang="en-US" altLang="ja-JP" sz="1700" i="1">
                    <a:latin typeface="Gill Sans"/>
                    <a:ea typeface="ヒラギノ角ゴ ProN W3"/>
                    <a:cs typeface="ヒラギノ角ゴ ProN W3"/>
                    <a:sym typeface="Gill Sans"/>
                  </a:rPr>
                  <a:t>Obovaria jacksoniana</a:t>
                </a:r>
              </a:p>
            </p:txBody>
          </p:sp>
        </p:grpSp>
        <p:grpSp>
          <p:nvGrpSpPr>
            <p:cNvPr id="319509" name="Group 21"/>
            <p:cNvGrpSpPr>
              <a:grpSpLocks/>
            </p:cNvGrpSpPr>
            <p:nvPr/>
          </p:nvGrpSpPr>
          <p:grpSpPr bwMode="auto">
            <a:xfrm>
              <a:off x="1006" y="3773"/>
              <a:ext cx="4226" cy="163"/>
              <a:chOff x="1133" y="3592"/>
              <a:chExt cx="4226" cy="163"/>
            </a:xfrm>
          </p:grpSpPr>
          <p:sp>
            <p:nvSpPr>
              <p:cNvPr id="319498" name="Rectangle 17"/>
              <p:cNvSpPr>
                <a:spLocks/>
              </p:cNvSpPr>
              <p:nvPr/>
            </p:nvSpPr>
            <p:spPr bwMode="auto">
              <a:xfrm>
                <a:off x="2730" y="3592"/>
                <a:ext cx="1068" cy="1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642938" eaLnBrk="1" hangingPunct="1"/>
                <a:r>
                  <a:rPr lang="en-US" altLang="ja-JP" sz="1700" i="1">
                    <a:latin typeface="Gill Sans"/>
                    <a:ea typeface="ヒラギノ角ゴ ProN W3"/>
                    <a:cs typeface="ヒラギノ角ゴ ProN W3"/>
                    <a:sym typeface="Gill Sans"/>
                  </a:rPr>
                  <a:t>Obovaria unicolor</a:t>
                </a:r>
              </a:p>
            </p:txBody>
          </p:sp>
          <p:sp>
            <p:nvSpPr>
              <p:cNvPr id="319499" name="Rectangle 18"/>
              <p:cNvSpPr>
                <a:spLocks/>
              </p:cNvSpPr>
              <p:nvPr/>
            </p:nvSpPr>
            <p:spPr bwMode="auto">
              <a:xfrm>
                <a:off x="4085" y="3592"/>
                <a:ext cx="1274" cy="1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642938" eaLnBrk="1" hangingPunct="1"/>
                <a:r>
                  <a:rPr lang="en-US" altLang="ja-JP" sz="1700" i="1">
                    <a:latin typeface="Gill Sans"/>
                    <a:ea typeface="ヒラギノ角ゴ ProN W3"/>
                    <a:cs typeface="ヒラギノ角ゴ ProN W3"/>
                    <a:sym typeface="Gill Sans"/>
                  </a:rPr>
                  <a:t>Obovaria subrotunda</a:t>
                </a:r>
              </a:p>
            </p:txBody>
          </p:sp>
          <p:sp>
            <p:nvSpPr>
              <p:cNvPr id="319504" name="Rectangle 6"/>
              <p:cNvSpPr>
                <a:spLocks/>
              </p:cNvSpPr>
              <p:nvPr/>
            </p:nvSpPr>
            <p:spPr bwMode="auto">
              <a:xfrm>
                <a:off x="1133" y="3592"/>
                <a:ext cx="1310" cy="1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642938" eaLnBrk="1" hangingPunct="1"/>
                <a:r>
                  <a:rPr lang="en-US" altLang="ja-JP" sz="1700" i="1">
                    <a:latin typeface="Gill Sans"/>
                    <a:ea typeface="ヒラギノ角ゴ ProN W3"/>
                    <a:cs typeface="ヒラギノ角ゴ ProN W3"/>
                    <a:sym typeface="Gill Sans"/>
                  </a:rPr>
                  <a:t>Villosa arkansasensis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534400" cy="893763"/>
          </a:xfrm>
        </p:spPr>
        <p:txBody>
          <a:bodyPr lIns="35717" tIns="35717" rIns="35717" bIns="35717"/>
          <a:lstStyle/>
          <a:p>
            <a:pPr algn="ctr"/>
            <a:r>
              <a:rPr lang="en-US" altLang="ja-JP" sz="3200" b="1" i="1"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  <a:ea typeface="ＭＳ Ｐゴシック" pitchFamily="34" charset="-128"/>
              </a:rPr>
              <a:t>Obovaria jacksoniana</a:t>
            </a:r>
            <a:r>
              <a:rPr lang="en-US" altLang="ja-JP" sz="3200" b="1"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  <a:ea typeface="ＭＳ Ｐゴシック" pitchFamily="34" charset="-128"/>
              </a:rPr>
              <a:t> (Frierson, 1912)</a:t>
            </a:r>
            <a:r>
              <a:rPr lang="en-US" altLang="ja-JP" sz="3400">
                <a:latin typeface="Arial" pitchFamily="34" charset="0"/>
                <a:ea typeface="ＭＳ Ｐゴシック" pitchFamily="34" charset="-128"/>
              </a:rPr>
              <a:t/>
            </a:r>
            <a:br>
              <a:rPr lang="en-US" altLang="ja-JP" sz="3400">
                <a:latin typeface="Arial" pitchFamily="34" charset="0"/>
                <a:ea typeface="ＭＳ Ｐゴシック" pitchFamily="34" charset="-128"/>
              </a:rPr>
            </a:br>
            <a:r>
              <a:rPr lang="en-US" altLang="ja-JP" sz="2000" b="1"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  <a:ea typeface="ＭＳ Ｐゴシック" pitchFamily="34" charset="-128"/>
              </a:rPr>
              <a:t>“Southern Hickorynut”</a:t>
            </a:r>
          </a:p>
        </p:txBody>
      </p:sp>
      <p:sp>
        <p:nvSpPr>
          <p:cNvPr id="25600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5425" y="1524000"/>
            <a:ext cx="6251575" cy="5181600"/>
          </a:xfrm>
        </p:spPr>
        <p:txBody>
          <a:bodyPr lIns="35717" tIns="35717" rIns="35717" bIns="35717"/>
          <a:lstStyle/>
          <a:p>
            <a:pPr marL="889000" indent="-571500">
              <a:lnSpc>
                <a:spcPct val="90000"/>
              </a:lnSpc>
              <a:buSzTx/>
              <a:buFont typeface="Wingdings" pitchFamily="2" charset="2"/>
              <a:buChar char="§"/>
            </a:pPr>
            <a:r>
              <a:rPr lang="en-US" altLang="ja-JP" sz="2000" b="1">
                <a:ea typeface="ＭＳ Ｐゴシック" pitchFamily="34" charset="-128"/>
              </a:rPr>
              <a:t>Pearl and Yalobusha rivers, MS (Frierson, 1912)</a:t>
            </a:r>
          </a:p>
          <a:p>
            <a:pPr marL="889000" indent="-571500">
              <a:lnSpc>
                <a:spcPct val="90000"/>
              </a:lnSpc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2000" b="1">
                <a:ea typeface="ＭＳ Ｐゴシック" pitchFamily="34" charset="-128"/>
              </a:rPr>
              <a:t>Interior Highland to Gulf and Mobile drainages</a:t>
            </a:r>
          </a:p>
          <a:p>
            <a:pPr marL="889000" indent="-571500">
              <a:lnSpc>
                <a:spcPct val="90000"/>
              </a:lnSpc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2000" b="1">
                <a:ea typeface="ＭＳ Ｐゴシック" pitchFamily="34" charset="-128"/>
              </a:rPr>
              <a:t>Species of the special concern</a:t>
            </a:r>
          </a:p>
          <a:p>
            <a:pPr marL="889000" indent="-571500">
              <a:lnSpc>
                <a:spcPct val="90000"/>
              </a:lnSpc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2000" b="1">
                <a:ea typeface="ＭＳ Ｐゴシック" pitchFamily="34" charset="-128"/>
              </a:rPr>
              <a:t>Global rank G2 and Arkansas rank S2</a:t>
            </a:r>
          </a:p>
          <a:p>
            <a:pPr marL="889000" indent="-571500">
              <a:lnSpc>
                <a:spcPct val="90000"/>
              </a:lnSpc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2000" b="1">
                <a:ea typeface="ＭＳ Ｐゴシック" pitchFamily="34" charset="-128"/>
              </a:rPr>
              <a:t>Weakly show sexual dimorphism</a:t>
            </a:r>
          </a:p>
          <a:p>
            <a:pPr marL="889000" indent="-571500">
              <a:lnSpc>
                <a:spcPct val="90000"/>
              </a:lnSpc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2000" b="1">
                <a:ea typeface="ＭＳ Ｐゴシック" pitchFamily="34" charset="-128"/>
              </a:rPr>
              <a:t>Long-term brooder; from late summer to the following summer</a:t>
            </a:r>
          </a:p>
          <a:p>
            <a:pPr marL="889000" indent="-571500">
              <a:lnSpc>
                <a:spcPct val="90000"/>
              </a:lnSpc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2000" b="1">
                <a:ea typeface="ＭＳ Ｐゴシック" pitchFamily="34" charset="-128"/>
              </a:rPr>
              <a:t>Host fish - unknown</a:t>
            </a:r>
          </a:p>
        </p:txBody>
      </p:sp>
      <p:pic>
        <p:nvPicPr>
          <p:cNvPr id="3174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3775" y="1981200"/>
            <a:ext cx="2689225" cy="373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447800"/>
            <a:ext cx="6251575" cy="4821238"/>
          </a:xfrm>
        </p:spPr>
        <p:txBody>
          <a:bodyPr lIns="35717" tIns="35717" rIns="35717" bIns="35717"/>
          <a:lstStyle/>
          <a:p>
            <a:pPr marL="889000" indent="-571500">
              <a:buSzTx/>
              <a:buFont typeface="Wingdings" pitchFamily="2" charset="2"/>
              <a:buChar char="§"/>
            </a:pPr>
            <a:r>
              <a:rPr lang="en-US" altLang="ja-JP" sz="1800" b="1">
                <a:ea typeface="ＭＳ Ｐゴシック" pitchFamily="34" charset="-128"/>
              </a:rPr>
              <a:t>Ouachita River near Hot Springs, AR (Lea, 1862)</a:t>
            </a:r>
          </a:p>
          <a:p>
            <a:pPr marL="889000" indent="-571500"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1800" b="1">
                <a:ea typeface="ＭＳ Ｐゴシック" pitchFamily="34" charset="-128"/>
              </a:rPr>
              <a:t>Headwaters of Red river tributaries in OK and Ouachita drainages in AR</a:t>
            </a:r>
          </a:p>
          <a:p>
            <a:pPr marL="889000" indent="-571500"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1800" b="1">
                <a:ea typeface="ＭＳ Ｐゴシック" pitchFamily="34" charset="-128"/>
              </a:rPr>
              <a:t>Species of the special concern</a:t>
            </a:r>
          </a:p>
          <a:p>
            <a:pPr marL="889000" indent="-571500"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1800" b="1">
                <a:ea typeface="ＭＳ Ｐゴシック" pitchFamily="34" charset="-128"/>
              </a:rPr>
              <a:t>Global rank G2 and Arkansas rank S2</a:t>
            </a:r>
          </a:p>
          <a:p>
            <a:pPr marL="889000" indent="-571500"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1800" b="1">
                <a:ea typeface="ＭＳ Ｐゴシック" pitchFamily="34" charset="-128"/>
              </a:rPr>
              <a:t>Sexually dimorphic</a:t>
            </a:r>
          </a:p>
          <a:p>
            <a:pPr marL="889000" indent="-571500"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1800" b="1">
                <a:ea typeface="ＭＳ Ｐゴシック" pitchFamily="34" charset="-128"/>
              </a:rPr>
              <a:t>Long-term brooder; from late summer to the following summer</a:t>
            </a:r>
          </a:p>
          <a:p>
            <a:pPr marL="889000" indent="-571500">
              <a:spcBef>
                <a:spcPts val="2400"/>
              </a:spcBef>
              <a:buSzTx/>
              <a:buFont typeface="Wingdings" pitchFamily="2" charset="2"/>
              <a:buChar char="§"/>
            </a:pPr>
            <a:r>
              <a:rPr lang="en-US" altLang="ja-JP" sz="1800" b="1">
                <a:ea typeface="ＭＳ Ｐゴシック" pitchFamily="34" charset="-128"/>
              </a:rPr>
              <a:t>Host fish - Creole darter, greenside darter, green sunfish, shadow bass (Christian et al., 2007)</a:t>
            </a:r>
          </a:p>
        </p:txBody>
      </p:sp>
      <p:pic>
        <p:nvPicPr>
          <p:cNvPr id="318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133600"/>
            <a:ext cx="2679700" cy="3135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8468" name="Rectangle 3"/>
          <p:cNvSpPr>
            <a:spLocks/>
          </p:cNvSpPr>
          <p:nvPr/>
        </p:nvSpPr>
        <p:spPr bwMode="auto">
          <a:xfrm>
            <a:off x="228600" y="304800"/>
            <a:ext cx="8534400" cy="893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642938" eaLnBrk="1" hangingPunct="1"/>
            <a:r>
              <a:rPr lang="en-US" altLang="ja-JP" sz="3200" b="1" i="1">
                <a:effectLst>
                  <a:outerShdw blurRad="38100" dist="38100" dir="2700000" algn="tl">
                    <a:srgbClr val="666633"/>
                  </a:outerShdw>
                </a:effectLst>
                <a:ea typeface="ヒラギノ角ゴ ProN W3"/>
                <a:cs typeface="ヒラギノ角ゴ ProN W3"/>
                <a:sym typeface="Gill Sans"/>
              </a:rPr>
              <a:t>Villosa arkansasensis </a:t>
            </a:r>
            <a:r>
              <a:rPr lang="en-US" altLang="ja-JP" sz="3200" b="1">
                <a:effectLst>
                  <a:outerShdw blurRad="38100" dist="38100" dir="2700000" algn="tl">
                    <a:srgbClr val="666633"/>
                  </a:outerShdw>
                </a:effectLst>
                <a:ea typeface="ヒラギノ角ゴ ProN W3"/>
                <a:cs typeface="ヒラギノ角ゴ ProN W3"/>
                <a:sym typeface="Gill Sans"/>
              </a:rPr>
              <a:t>(Lea, 1862)</a:t>
            </a:r>
          </a:p>
          <a:p>
            <a:pPr algn="ctr" defTabSz="642938" eaLnBrk="1" hangingPunct="1"/>
            <a:r>
              <a:rPr lang="en-US" altLang="ja-JP" sz="2000" b="1">
                <a:effectLst>
                  <a:outerShdw blurRad="38100" dist="38100" dir="2700000" algn="tl">
                    <a:srgbClr val="666633"/>
                  </a:outerShdw>
                </a:effectLst>
                <a:ea typeface="ヒラギノ角ゴ ProN W3"/>
                <a:cs typeface="ヒラギノ角ゴ ProN W3"/>
                <a:sym typeface="Gill Sans"/>
              </a:rPr>
              <a:t>“Ouachita Creekshell”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9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8338" y="304800"/>
            <a:ext cx="5554662" cy="6230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6909" name="Rectangle 4"/>
          <p:cNvSpPr>
            <a:spLocks noChangeArrowheads="1"/>
          </p:cNvSpPr>
          <p:nvPr/>
        </p:nvSpPr>
        <p:spPr bwMode="auto">
          <a:xfrm>
            <a:off x="-76200" y="-139700"/>
            <a:ext cx="3810000" cy="181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 anchor="ctr"/>
          <a:lstStyle/>
          <a:p>
            <a:pPr algn="ctr" eaLnBrk="1" hangingPunct="1">
              <a:lnSpc>
                <a:spcPct val="80000"/>
              </a:lnSpc>
            </a:pPr>
            <a:r>
              <a:rPr lang="en-US" altLang="ja-JP" sz="2700" b="1">
                <a:effectLst>
                  <a:outerShdw blurRad="38100" dist="38100" dir="2700000" algn="tl">
                    <a:srgbClr val="666633"/>
                  </a:outerShdw>
                </a:effectLst>
                <a:ea typeface="ＭＳ Ｐゴシック" pitchFamily="34" charset="-128"/>
              </a:rPr>
              <a:t>Summarized Phylogeny</a:t>
            </a:r>
          </a:p>
        </p:txBody>
      </p:sp>
      <p:sp>
        <p:nvSpPr>
          <p:cNvPr id="336910" name="Rectangle 5"/>
          <p:cNvSpPr>
            <a:spLocks noChangeArrowheads="1"/>
          </p:cNvSpPr>
          <p:nvPr/>
        </p:nvSpPr>
        <p:spPr bwMode="auto">
          <a:xfrm>
            <a:off x="533400" y="2438400"/>
            <a:ext cx="5486400" cy="28194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50800" tIns="50800" rIns="50800" bIns="50800" anchor="ctr"/>
          <a:lstStyle/>
          <a:p>
            <a:pPr marL="889000" indent="-57150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ja-JP" sz="2400" b="1">
                <a:solidFill>
                  <a:schemeClr val="bg1"/>
                </a:solidFill>
                <a:ea typeface="ＭＳ Ｐゴシック" pitchFamily="34" charset="-128"/>
              </a:rPr>
              <a:t>Not monophyletic taxa</a:t>
            </a:r>
          </a:p>
          <a:p>
            <a:pPr marL="1333500" lvl="1" indent="-5715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ja-JP" sz="2400" b="1">
                <a:solidFill>
                  <a:schemeClr val="bg1"/>
                </a:solidFill>
                <a:ea typeface="ＭＳ Ｐゴシック" pitchFamily="34" charset="-128"/>
              </a:rPr>
              <a:t>Located on same phylogenetic clades</a:t>
            </a:r>
          </a:p>
          <a:p>
            <a:pPr marL="889000" indent="-571500" eaLnBrk="1" hangingPunct="1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ja-JP" sz="2400" b="1">
                <a:solidFill>
                  <a:schemeClr val="bg1"/>
                </a:solidFill>
                <a:ea typeface="ＭＳ Ｐゴシック" pitchFamily="34" charset="-128"/>
              </a:rPr>
              <a:t>3 Distinct Phylogeographic Isolations</a:t>
            </a:r>
            <a:endParaRPr lang="ja-JP" altLang="en-US" sz="2400" b="1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pPr algn="ctr"/>
            <a:r>
              <a:rPr lang="en-US" sz="2800" b="1"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</a:rPr>
              <a:t>Taxonomic Analyses</a:t>
            </a:r>
            <a:br>
              <a:rPr lang="en-US" sz="2800" b="1"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</a:rPr>
            </a:br>
            <a:r>
              <a:rPr lang="en-US" sz="2800" b="1"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</a:rPr>
              <a:t>DNA Sequences and Morphometrics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352800"/>
            <a:ext cx="9144000" cy="1524000"/>
          </a:xfrm>
        </p:spPr>
        <p:txBody>
          <a:bodyPr/>
          <a:lstStyle/>
          <a:p>
            <a:pPr algn="ctr">
              <a:buSzTx/>
              <a:buFont typeface="Wingdings" pitchFamily="2" charset="2"/>
              <a:buNone/>
            </a:pPr>
            <a:r>
              <a:rPr lang="en-US" sz="2000" b="1"/>
              <a:t>COI, ND1, 16S, AFLPs, Microsatellites</a:t>
            </a:r>
          </a:p>
          <a:p>
            <a:pPr algn="ctr">
              <a:buSzTx/>
              <a:buFont typeface="Wingdings" pitchFamily="2" charset="2"/>
              <a:buNone/>
            </a:pPr>
            <a:r>
              <a:rPr lang="en-US" sz="2000" b="1"/>
              <a:t>Geometric Morphometrics</a:t>
            </a:r>
          </a:p>
          <a:p>
            <a:pPr algn="ctr">
              <a:buSzTx/>
              <a:buFont typeface="Wingdings" pitchFamily="2" charset="2"/>
              <a:buNone/>
            </a:pPr>
            <a:r>
              <a:rPr lang="en-US" sz="2000" b="1"/>
              <a:t>Traditional Morphometrics</a:t>
            </a:r>
          </a:p>
        </p:txBody>
      </p:sp>
      <p:pic>
        <p:nvPicPr>
          <p:cNvPr id="320519" name="Picture 7" descr="41T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371600"/>
            <a:ext cx="3133725" cy="1865313"/>
          </a:xfrm>
          <a:prstGeom prst="rect">
            <a:avLst/>
          </a:prstGeom>
          <a:noFill/>
        </p:spPr>
      </p:pic>
      <p:pic>
        <p:nvPicPr>
          <p:cNvPr id="320520" name="Picture 8" descr="41Bo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4343400"/>
            <a:ext cx="3286125" cy="2127250"/>
          </a:xfrm>
          <a:prstGeom prst="rect">
            <a:avLst/>
          </a:prstGeom>
          <a:noFill/>
        </p:spPr>
      </p:pic>
      <p:pic>
        <p:nvPicPr>
          <p:cNvPr id="320521" name="Picture 9" descr="41Bot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0200" y="4335463"/>
            <a:ext cx="3124200" cy="20812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 descr="Max's figure"/>
          <p:cNvPicPr>
            <a:picLocks noChangeAspect="1" noChangeArrowheads="1"/>
          </p:cNvPicPr>
          <p:nvPr/>
        </p:nvPicPr>
        <p:blipFill>
          <a:blip r:embed="rId3" cstate="print"/>
          <a:srcRect l="3847" t="2144" r="3595" b="28696"/>
          <a:stretch>
            <a:fillRect/>
          </a:stretch>
        </p:blipFill>
        <p:spPr bwMode="auto">
          <a:xfrm>
            <a:off x="371475" y="273050"/>
            <a:ext cx="5446713" cy="6289675"/>
          </a:xfrm>
          <a:prstGeom prst="rect">
            <a:avLst/>
          </a:prstGeom>
          <a:noFill/>
        </p:spPr>
      </p:pic>
      <p:pic>
        <p:nvPicPr>
          <p:cNvPr id="292867" name="Picture 3" descr="Max's figure"/>
          <p:cNvPicPr>
            <a:picLocks noChangeAspect="1" noChangeArrowheads="1"/>
          </p:cNvPicPr>
          <p:nvPr/>
        </p:nvPicPr>
        <p:blipFill>
          <a:blip r:embed="rId4" cstate="print"/>
          <a:srcRect l="3999" t="72412" r="3273" b="1588"/>
          <a:stretch>
            <a:fillRect/>
          </a:stretch>
        </p:blipFill>
        <p:spPr bwMode="auto">
          <a:xfrm>
            <a:off x="5486400" y="2667000"/>
            <a:ext cx="3276600" cy="14192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941" name="Group 5"/>
          <p:cNvGrpSpPr>
            <a:grpSpLocks/>
          </p:cNvGrpSpPr>
          <p:nvPr/>
        </p:nvGrpSpPr>
        <p:grpSpPr bwMode="auto">
          <a:xfrm>
            <a:off x="381000" y="1447800"/>
            <a:ext cx="8366125" cy="4035425"/>
            <a:chOff x="250" y="912"/>
            <a:chExt cx="5270" cy="2542"/>
          </a:xfrm>
        </p:grpSpPr>
        <p:pic>
          <p:nvPicPr>
            <p:cNvPr id="295938" name="Picture 2" descr="Addition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" y="912"/>
              <a:ext cx="2630" cy="2541"/>
            </a:xfrm>
            <a:prstGeom prst="rect">
              <a:avLst/>
            </a:prstGeom>
            <a:noFill/>
          </p:spPr>
        </p:pic>
        <p:pic>
          <p:nvPicPr>
            <p:cNvPr id="295939" name="Picture 3" descr="Addition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9" y="912"/>
              <a:ext cx="2631" cy="254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9427" name="Rectangle 3"/>
          <p:cNvSpPr>
            <a:spLocks noChangeArrowheads="1"/>
          </p:cNvSpPr>
          <p:nvPr/>
        </p:nvSpPr>
        <p:spPr bwMode="auto">
          <a:xfrm>
            <a:off x="3186113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9431" name="Rectangle 7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59440" name="Group 16"/>
          <p:cNvGrpSpPr>
            <a:grpSpLocks/>
          </p:cNvGrpSpPr>
          <p:nvPr/>
        </p:nvGrpSpPr>
        <p:grpSpPr bwMode="auto">
          <a:xfrm>
            <a:off x="457200" y="4267200"/>
            <a:ext cx="8286750" cy="1762125"/>
            <a:chOff x="288" y="3024"/>
            <a:chExt cx="5220" cy="1110"/>
          </a:xfrm>
        </p:grpSpPr>
        <p:pic>
          <p:nvPicPr>
            <p:cNvPr id="359432" name="Picture 8" descr="44br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036"/>
              <a:ext cx="1716" cy="1086"/>
            </a:xfrm>
            <a:prstGeom prst="rect">
              <a:avLst/>
            </a:prstGeom>
            <a:noFill/>
          </p:spPr>
        </p:pic>
        <p:pic>
          <p:nvPicPr>
            <p:cNvPr id="359433" name="Picture 9" descr="44bm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55" y="3024"/>
              <a:ext cx="1698" cy="1110"/>
            </a:xfrm>
            <a:prstGeom prst="rect">
              <a:avLst/>
            </a:prstGeom>
            <a:noFill/>
          </p:spPr>
        </p:pic>
        <p:pic>
          <p:nvPicPr>
            <p:cNvPr id="359434" name="Picture 10" descr="44bl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" y="3029"/>
              <a:ext cx="1728" cy="1099"/>
            </a:xfrm>
            <a:prstGeom prst="rect">
              <a:avLst/>
            </a:prstGeom>
            <a:noFill/>
          </p:spPr>
        </p:pic>
      </p:grpSp>
      <p:grpSp>
        <p:nvGrpSpPr>
          <p:cNvPr id="359439" name="Group 15"/>
          <p:cNvGrpSpPr>
            <a:grpSpLocks/>
          </p:cNvGrpSpPr>
          <p:nvPr/>
        </p:nvGrpSpPr>
        <p:grpSpPr bwMode="auto">
          <a:xfrm>
            <a:off x="381000" y="2286000"/>
            <a:ext cx="8458200" cy="1824038"/>
            <a:chOff x="192" y="624"/>
            <a:chExt cx="5328" cy="1149"/>
          </a:xfrm>
        </p:grpSpPr>
        <p:pic>
          <p:nvPicPr>
            <p:cNvPr id="359435" name="Picture 11" descr="44tr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92" y="678"/>
              <a:ext cx="1728" cy="1042"/>
            </a:xfrm>
            <a:prstGeom prst="rect">
              <a:avLst/>
            </a:prstGeom>
            <a:noFill/>
          </p:spPr>
        </p:pic>
        <p:pic>
          <p:nvPicPr>
            <p:cNvPr id="359436" name="Picture 12" descr="44tm cop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93" y="624"/>
              <a:ext cx="1878" cy="1149"/>
            </a:xfrm>
            <a:prstGeom prst="rect">
              <a:avLst/>
            </a:prstGeom>
            <a:noFill/>
          </p:spPr>
        </p:pic>
        <p:pic>
          <p:nvPicPr>
            <p:cNvPr id="359437" name="Picture 13" descr="44tl cop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2" y="675"/>
              <a:ext cx="1680" cy="1046"/>
            </a:xfrm>
            <a:prstGeom prst="rect">
              <a:avLst/>
            </a:prstGeom>
            <a:noFill/>
          </p:spPr>
        </p:pic>
      </p:grpSp>
      <p:sp>
        <p:nvSpPr>
          <p:cNvPr id="359441" name="Rectangle 17"/>
          <p:cNvSpPr>
            <a:spLocks noChangeArrowheads="1"/>
          </p:cNvSpPr>
          <p:nvPr/>
        </p:nvSpPr>
        <p:spPr bwMode="auto">
          <a:xfrm>
            <a:off x="457200" y="6096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Lampsilis</a:t>
            </a:r>
            <a:r>
              <a:rPr lang="en-US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hydiana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males  </a:t>
            </a:r>
            <a:endParaRPr lang="en-US" b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  <p:sp>
        <p:nvSpPr>
          <p:cNvPr id="359442" name="Rectangle 18"/>
          <p:cNvSpPr>
            <a:spLocks noChangeArrowheads="1"/>
          </p:cNvSpPr>
          <p:nvPr/>
        </p:nvSpPr>
        <p:spPr bwMode="auto">
          <a:xfrm>
            <a:off x="381000" y="1219200"/>
            <a:ext cx="8534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500" b="1" dirty="0" smtClean="0"/>
              <a:t>Bayou </a:t>
            </a:r>
            <a:r>
              <a:rPr lang="en-US" sz="1500" b="1" dirty="0" err="1"/>
              <a:t>Cocodrie</a:t>
            </a:r>
            <a:r>
              <a:rPr lang="en-US" sz="1500" b="1" dirty="0"/>
              <a:t> (Bayou </a:t>
            </a:r>
            <a:r>
              <a:rPr lang="en-US" sz="1500" b="1" dirty="0" err="1"/>
              <a:t>Teche</a:t>
            </a:r>
            <a:r>
              <a:rPr lang="en-US" sz="1500" b="1" dirty="0"/>
              <a:t> </a:t>
            </a:r>
            <a:r>
              <a:rPr lang="en-US" sz="1500" b="1" dirty="0" smtClean="0"/>
              <a:t>)        Saline </a:t>
            </a:r>
            <a:r>
              <a:rPr lang="en-US" sz="1500" b="1" dirty="0"/>
              <a:t>River (Red R</a:t>
            </a:r>
            <a:r>
              <a:rPr lang="en-US" sz="1500" b="1" dirty="0" smtClean="0"/>
              <a:t>.)          Lake </a:t>
            </a:r>
            <a:r>
              <a:rPr lang="en-US" sz="1500" b="1" dirty="0" err="1"/>
              <a:t>Greeson</a:t>
            </a:r>
            <a:r>
              <a:rPr lang="en-US" sz="1500" b="1" dirty="0"/>
              <a:t> (Ouachita R</a:t>
            </a:r>
            <a:r>
              <a:rPr lang="en-US" sz="1500" b="1" dirty="0" smtClean="0"/>
              <a:t>.) </a:t>
            </a:r>
            <a:endParaRPr lang="en-US" sz="1500" b="1" dirty="0"/>
          </a:p>
          <a:p>
            <a:endParaRPr lang="en-US" sz="1500" b="1" dirty="0" smtClean="0"/>
          </a:p>
          <a:p>
            <a:r>
              <a:rPr lang="en-US" sz="1500" b="1" dirty="0" smtClean="0"/>
              <a:t>Alum </a:t>
            </a:r>
            <a:r>
              <a:rPr lang="en-US" sz="1500" b="1" dirty="0"/>
              <a:t>Fork </a:t>
            </a:r>
            <a:r>
              <a:rPr lang="en-US" sz="1500" b="1" dirty="0" smtClean="0"/>
              <a:t>Saline </a:t>
            </a:r>
            <a:r>
              <a:rPr lang="en-US" sz="1500" b="1" dirty="0"/>
              <a:t>(Ouachita R</a:t>
            </a:r>
            <a:r>
              <a:rPr lang="en-US" sz="1500" b="1" dirty="0" smtClean="0"/>
              <a:t>.)     Ouachita </a:t>
            </a:r>
            <a:r>
              <a:rPr lang="en-US" sz="1500" b="1" dirty="0"/>
              <a:t>River, </a:t>
            </a:r>
            <a:r>
              <a:rPr lang="en-US" sz="1500" b="1" dirty="0" err="1"/>
              <a:t>Frenchport</a:t>
            </a:r>
            <a:r>
              <a:rPr lang="en-US" sz="1500" b="1" dirty="0"/>
              <a:t> </a:t>
            </a:r>
            <a:r>
              <a:rPr lang="en-US" sz="1500" b="1" dirty="0" smtClean="0"/>
              <a:t>      Roc </a:t>
            </a:r>
            <a:r>
              <a:rPr lang="en-US" sz="1500" b="1" dirty="0"/>
              <a:t>Roe Bayou (White R</a:t>
            </a:r>
            <a:r>
              <a:rPr lang="en-US" sz="1500" b="1" dirty="0" smtClean="0"/>
              <a:t>.) </a:t>
            </a:r>
            <a:endParaRPr lang="en-US" sz="15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auto">
          <a:xfrm>
            <a:off x="533400" y="1219201"/>
            <a:ext cx="8229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tabLst>
                <a:tab pos="1600200" algn="ctr"/>
                <a:tab pos="4800600" algn="ctr"/>
              </a:tabLst>
            </a:pP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tabLst>
                <a:tab pos="1600200" algn="ctr"/>
                <a:tab pos="4800600" algn="ctr"/>
              </a:tabLst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Spring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Creek (Bayou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Teche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           Ouachita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River (Ouachita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          Ouachita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River (Ouachita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600200" algn="ctr"/>
                <a:tab pos="4800600" algn="ctr"/>
              </a:tabLst>
            </a:pP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600200" algn="ctr"/>
                <a:tab pos="4800600" algn="ctr"/>
              </a:tabLst>
            </a:pPr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Lampsilis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sp. A  Big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Piney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Cr.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(Arkansas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      South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Fourche La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Fave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R.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(Arkansas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>
              <a:tabLst>
                <a:tab pos="1600200" algn="ctr"/>
                <a:tab pos="4800600" algn="ctr"/>
              </a:tabLst>
            </a:pP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1600200" algn="ctr"/>
                <a:tab pos="4800600" algn="ctr"/>
              </a:tabLst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		                                                                           </a:t>
            </a:r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Lampsilis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sp. B    Robinson Creek (Red R.)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600200" algn="ctr"/>
                <a:tab pos="4800600" algn="ctr"/>
              </a:tabLst>
            </a:pPr>
            <a:endParaRPr lang="en-US" sz="1400" b="1" dirty="0">
              <a:latin typeface="Times New Roman" pitchFamily="18" charset="0"/>
            </a:endParaRPr>
          </a:p>
        </p:txBody>
      </p:sp>
      <p:sp>
        <p:nvSpPr>
          <p:cNvPr id="360451" name="Rectangle 3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0452" name="Rectangle 4"/>
          <p:cNvSpPr>
            <a:spLocks noChangeArrowheads="1"/>
          </p:cNvSpPr>
          <p:nvPr/>
        </p:nvSpPr>
        <p:spPr bwMode="auto">
          <a:xfrm>
            <a:off x="3271838" y="2495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0454" name="Rectangle 6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0455" name="Rectangle 7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0456" name="Rectangle 8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0457" name="Rectangle 9"/>
          <p:cNvSpPr>
            <a:spLocks noChangeArrowheads="1"/>
          </p:cNvSpPr>
          <p:nvPr/>
        </p:nvSpPr>
        <p:spPr bwMode="auto">
          <a:xfrm>
            <a:off x="304800" y="304800"/>
            <a:ext cx="84582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/>
            <a:r>
              <a:rPr lang="en-US" sz="16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Lampsilis</a:t>
            </a:r>
            <a:r>
              <a:rPr lang="en-US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hydiana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, </a:t>
            </a:r>
            <a:r>
              <a:rPr lang="en-US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L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. 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sp. A 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(Arkansas R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.), 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and </a:t>
            </a:r>
            <a:r>
              <a:rPr lang="en-US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L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. 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sp. B 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(Red R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.) males  </a:t>
            </a:r>
            <a:endParaRPr lang="en-US" b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  <p:grpSp>
        <p:nvGrpSpPr>
          <p:cNvPr id="360464" name="Group 16"/>
          <p:cNvGrpSpPr>
            <a:grpSpLocks/>
          </p:cNvGrpSpPr>
          <p:nvPr/>
        </p:nvGrpSpPr>
        <p:grpSpPr bwMode="auto">
          <a:xfrm>
            <a:off x="533400" y="4572000"/>
            <a:ext cx="8272463" cy="1600200"/>
            <a:chOff x="288" y="1608"/>
            <a:chExt cx="5211" cy="1008"/>
          </a:xfrm>
        </p:grpSpPr>
        <p:pic>
          <p:nvPicPr>
            <p:cNvPr id="360458" name="Picture 10" descr="45_bl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1608"/>
              <a:ext cx="172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459" name="Picture 11" descr="45_bm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0" y="1608"/>
              <a:ext cx="1730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460" name="Picture 12" descr="45_br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40" y="1608"/>
              <a:ext cx="1659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0465" name="Group 17"/>
          <p:cNvGrpSpPr>
            <a:grpSpLocks/>
          </p:cNvGrpSpPr>
          <p:nvPr/>
        </p:nvGrpSpPr>
        <p:grpSpPr bwMode="auto">
          <a:xfrm>
            <a:off x="304800" y="2743200"/>
            <a:ext cx="8243888" cy="1600200"/>
            <a:chOff x="240" y="216"/>
            <a:chExt cx="5193" cy="1008"/>
          </a:xfrm>
        </p:grpSpPr>
        <p:pic>
          <p:nvPicPr>
            <p:cNvPr id="360461" name="Picture 13" descr="45_tl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0" y="216"/>
              <a:ext cx="171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462" name="Picture 14" descr="45_tm cop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55" y="216"/>
              <a:ext cx="1635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463" name="Picture 15" descr="45_tr cop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92" y="216"/>
              <a:ext cx="1641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ChangeArrowheads="1"/>
          </p:cNvSpPr>
          <p:nvPr/>
        </p:nvSpPr>
        <p:spPr bwMode="auto">
          <a:xfrm>
            <a:off x="152400" y="990600"/>
            <a:ext cx="914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</a:p>
          <a:p>
            <a:pPr lvl="1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Bayou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Cocodrie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(Bayou </a:t>
            </a: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Teche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)            Saline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River (Red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             Lake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Greeson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(Ouachita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Alum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Fork Saline 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(Ouachita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     Ouachita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River (Ouachita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      Roc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Roe Bayou (White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.).  </a:t>
            </a:r>
            <a:endParaRPr lang="en-US" sz="1600" dirty="0">
              <a:latin typeface="Times New Roman" pitchFamily="18" charset="0"/>
            </a:endParaRPr>
          </a:p>
          <a:p>
            <a:endParaRPr lang="en-US" sz="1600" dirty="0">
              <a:latin typeface="Times New Roman" pitchFamily="18" charset="0"/>
            </a:endParaRPr>
          </a:p>
        </p:txBody>
      </p:sp>
      <p:sp>
        <p:nvSpPr>
          <p:cNvPr id="361475" name="Rectangle 3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3271838" y="2495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1477" name="Rectangle 5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1478" name="Rectangle 6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61489" name="Group 17"/>
          <p:cNvGrpSpPr>
            <a:grpSpLocks/>
          </p:cNvGrpSpPr>
          <p:nvPr/>
        </p:nvGrpSpPr>
        <p:grpSpPr bwMode="auto">
          <a:xfrm>
            <a:off x="457200" y="2133600"/>
            <a:ext cx="8175625" cy="1828800"/>
            <a:chOff x="288" y="192"/>
            <a:chExt cx="5150" cy="1152"/>
          </a:xfrm>
        </p:grpSpPr>
        <p:pic>
          <p:nvPicPr>
            <p:cNvPr id="361481" name="Picture 9" descr="46_tl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223"/>
              <a:ext cx="1689" cy="1090"/>
            </a:xfrm>
            <a:prstGeom prst="rect">
              <a:avLst/>
            </a:prstGeom>
            <a:noFill/>
          </p:spPr>
        </p:pic>
        <p:pic>
          <p:nvPicPr>
            <p:cNvPr id="361484" name="Picture 12" descr="46_tr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38"/>
              <a:ext cx="1646" cy="1059"/>
            </a:xfrm>
            <a:prstGeom prst="rect">
              <a:avLst/>
            </a:prstGeom>
            <a:noFill/>
          </p:spPr>
        </p:pic>
        <p:pic>
          <p:nvPicPr>
            <p:cNvPr id="361485" name="Picture 13" descr="46_tm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49" y="192"/>
              <a:ext cx="1671" cy="1152"/>
            </a:xfrm>
            <a:prstGeom prst="rect">
              <a:avLst/>
            </a:prstGeom>
            <a:noFill/>
          </p:spPr>
        </p:pic>
      </p:grpSp>
      <p:grpSp>
        <p:nvGrpSpPr>
          <p:cNvPr id="361488" name="Group 16"/>
          <p:cNvGrpSpPr>
            <a:grpSpLocks/>
          </p:cNvGrpSpPr>
          <p:nvPr/>
        </p:nvGrpSpPr>
        <p:grpSpPr bwMode="auto">
          <a:xfrm>
            <a:off x="457200" y="4191000"/>
            <a:ext cx="8305800" cy="1787525"/>
            <a:chOff x="288" y="1488"/>
            <a:chExt cx="5232" cy="1126"/>
          </a:xfrm>
        </p:grpSpPr>
        <p:pic>
          <p:nvPicPr>
            <p:cNvPr id="361482" name="Picture 10" descr="46_bm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51" y="1513"/>
              <a:ext cx="1776" cy="1077"/>
            </a:xfrm>
            <a:prstGeom prst="rect">
              <a:avLst/>
            </a:prstGeom>
            <a:noFill/>
          </p:spPr>
        </p:pic>
        <p:pic>
          <p:nvPicPr>
            <p:cNvPr id="361483" name="Picture 11" descr="46_bl cop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8" y="1533"/>
              <a:ext cx="1702" cy="1035"/>
            </a:xfrm>
            <a:prstGeom prst="rect">
              <a:avLst/>
            </a:prstGeom>
            <a:noFill/>
          </p:spPr>
        </p:pic>
        <p:pic>
          <p:nvPicPr>
            <p:cNvPr id="361486" name="Picture 14" descr="46_br cop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88" y="1488"/>
              <a:ext cx="1632" cy="1126"/>
            </a:xfrm>
            <a:prstGeom prst="rect">
              <a:avLst/>
            </a:prstGeom>
            <a:noFill/>
          </p:spPr>
        </p:pic>
      </p:grpSp>
      <p:sp>
        <p:nvSpPr>
          <p:cNvPr id="361487" name="Rectangle 15"/>
          <p:cNvSpPr>
            <a:spLocks noChangeArrowheads="1"/>
          </p:cNvSpPr>
          <p:nvPr/>
        </p:nvSpPr>
        <p:spPr bwMode="auto">
          <a:xfrm>
            <a:off x="304800" y="685800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Lampsilis</a:t>
            </a:r>
            <a:r>
              <a:rPr lang="en-US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hydiana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females</a:t>
            </a:r>
            <a:endParaRPr lang="en-US" b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ChangeArrowheads="1"/>
          </p:cNvSpPr>
          <p:nvPr/>
        </p:nvSpPr>
        <p:spPr bwMode="auto">
          <a:xfrm>
            <a:off x="381000" y="1143000"/>
            <a:ext cx="838200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Spring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Creek (Bayou </a:t>
            </a: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Teche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)              Ouachita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River (Ouachita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 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           Bear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Creek (Arkansas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    </a:t>
            </a:r>
          </a:p>
          <a:p>
            <a:pPr eaLnBrk="1" hangingPunct="1"/>
            <a:endParaRPr lang="en-US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Big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Piney Creek (Arkansas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  </a:t>
            </a:r>
            <a:r>
              <a:rPr lang="en-US" sz="1500" b="1" i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Robinson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Creek (Red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                  Robinson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Creek (Red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500" b="1" dirty="0">
              <a:latin typeface="Times New Roman" pitchFamily="18" charset="0"/>
            </a:endParaRPr>
          </a:p>
        </p:txBody>
      </p:sp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4613" name="Rectangle 5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4615" name="Rectangle 7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4617" name="Rectangle 9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4619" name="Rectangle 11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4621" name="Rectangle 13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4623" name="Rectangle 15"/>
          <p:cNvSpPr>
            <a:spLocks noChangeArrowheads="1"/>
          </p:cNvSpPr>
          <p:nvPr/>
        </p:nvSpPr>
        <p:spPr bwMode="auto">
          <a:xfrm>
            <a:off x="304800" y="457200"/>
            <a:ext cx="845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6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Lampsilis</a:t>
            </a:r>
            <a:r>
              <a:rPr lang="en-US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hydiana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, </a:t>
            </a:r>
            <a:r>
              <a:rPr lang="en-US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L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. 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sp. A 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(Arkansas R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.), and </a:t>
            </a:r>
            <a:r>
              <a:rPr lang="en-US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L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. 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sp. B 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(Red R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.) females</a:t>
            </a:r>
            <a:endParaRPr lang="en-US" b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  <p:grpSp>
        <p:nvGrpSpPr>
          <p:cNvPr id="324630" name="Group 22"/>
          <p:cNvGrpSpPr>
            <a:grpSpLocks/>
          </p:cNvGrpSpPr>
          <p:nvPr/>
        </p:nvGrpSpPr>
        <p:grpSpPr bwMode="auto">
          <a:xfrm>
            <a:off x="457200" y="2438400"/>
            <a:ext cx="8086725" cy="1584325"/>
            <a:chOff x="384" y="1392"/>
            <a:chExt cx="5094" cy="998"/>
          </a:xfrm>
        </p:grpSpPr>
        <p:pic>
          <p:nvPicPr>
            <p:cNvPr id="324624" name="Picture 16" descr="47_tl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1418"/>
              <a:ext cx="1488" cy="947"/>
            </a:xfrm>
            <a:prstGeom prst="rect">
              <a:avLst/>
            </a:prstGeom>
            <a:noFill/>
          </p:spPr>
        </p:pic>
        <p:pic>
          <p:nvPicPr>
            <p:cNvPr id="324625" name="Picture 17" descr="47_tm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6" y="1392"/>
              <a:ext cx="1656" cy="998"/>
            </a:xfrm>
            <a:prstGeom prst="rect">
              <a:avLst/>
            </a:prstGeom>
            <a:noFill/>
          </p:spPr>
        </p:pic>
        <p:pic>
          <p:nvPicPr>
            <p:cNvPr id="324626" name="Picture 18" descr="47_tr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" y="1456"/>
              <a:ext cx="1302" cy="870"/>
            </a:xfrm>
            <a:prstGeom prst="rect">
              <a:avLst/>
            </a:prstGeom>
            <a:noFill/>
          </p:spPr>
        </p:pic>
      </p:grpSp>
      <p:grpSp>
        <p:nvGrpSpPr>
          <p:cNvPr id="324631" name="Group 23"/>
          <p:cNvGrpSpPr>
            <a:grpSpLocks/>
          </p:cNvGrpSpPr>
          <p:nvPr/>
        </p:nvGrpSpPr>
        <p:grpSpPr bwMode="auto">
          <a:xfrm>
            <a:off x="457200" y="4419600"/>
            <a:ext cx="8410575" cy="1630362"/>
            <a:chOff x="336" y="2544"/>
            <a:chExt cx="5298" cy="1027"/>
          </a:xfrm>
        </p:grpSpPr>
        <p:pic>
          <p:nvPicPr>
            <p:cNvPr id="324627" name="Picture 19" descr="47_br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32" y="2565"/>
              <a:ext cx="1602" cy="984"/>
            </a:xfrm>
            <a:prstGeom prst="rect">
              <a:avLst/>
            </a:prstGeom>
            <a:noFill/>
          </p:spPr>
        </p:pic>
        <p:pic>
          <p:nvPicPr>
            <p:cNvPr id="324628" name="Picture 20" descr="47_bl cop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6" y="2544"/>
              <a:ext cx="1584" cy="1027"/>
            </a:xfrm>
            <a:prstGeom prst="rect">
              <a:avLst/>
            </a:prstGeom>
            <a:noFill/>
          </p:spPr>
        </p:pic>
        <p:pic>
          <p:nvPicPr>
            <p:cNvPr id="324629" name="Picture 21" descr="47_bm cop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60" y="2563"/>
              <a:ext cx="1632" cy="98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1" name="Rectangle 3"/>
          <p:cNvSpPr>
            <a:spLocks noChangeArrowheads="1"/>
          </p:cNvSpPr>
          <p:nvPr/>
        </p:nvSpPr>
        <p:spPr bwMode="auto">
          <a:xfrm>
            <a:off x="641350" y="304800"/>
            <a:ext cx="3041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b="1">
                <a:effectLst>
                  <a:outerShdw blurRad="38100" dist="38100" dir="2700000" algn="tl">
                    <a:srgbClr val="666633"/>
                  </a:outerShdw>
                </a:effectLst>
              </a:rPr>
              <a:t>Kiamachi and Little Rivers</a:t>
            </a:r>
          </a:p>
          <a:p>
            <a:pPr algn="ctr" eaLnBrk="1" hangingPunct="1"/>
            <a:r>
              <a:rPr lang="en-US" b="1">
                <a:effectLst>
                  <a:outerShdw blurRad="38100" dist="38100" dir="2700000" algn="tl">
                    <a:srgbClr val="666633"/>
                  </a:outerShdw>
                </a:effectLst>
              </a:rPr>
              <a:t>Arkansas and Missouri</a:t>
            </a:r>
          </a:p>
          <a:p>
            <a:pPr algn="ctr" eaLnBrk="1" hangingPunct="1"/>
            <a:r>
              <a:rPr lang="en-US" b="1">
                <a:effectLst>
                  <a:outerShdw blurRad="38100" dist="38100" dir="2700000" algn="tl">
                    <a:srgbClr val="666633"/>
                  </a:outerShdw>
                </a:effectLst>
              </a:rPr>
              <a:t>~ 40 species</a:t>
            </a:r>
          </a:p>
          <a:p>
            <a:pPr algn="ctr" eaLnBrk="1" hangingPunct="1"/>
            <a:endParaRPr lang="en-US" b="1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762000" y="2819400"/>
            <a:ext cx="282962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Arkansia</a:t>
            </a:r>
            <a:r>
              <a:rPr lang="en-US" b="1" i="1" dirty="0"/>
              <a:t> </a:t>
            </a:r>
            <a:r>
              <a:rPr lang="en-US" b="1" i="1" dirty="0" err="1" smtClean="0"/>
              <a:t>wheeleri</a:t>
            </a:r>
            <a:endParaRPr lang="en-US" b="1" dirty="0" smtClean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 smtClean="0"/>
              <a:t>Leptodea</a:t>
            </a:r>
            <a:r>
              <a:rPr lang="en-US" b="1" i="1" dirty="0" smtClean="0"/>
              <a:t> </a:t>
            </a:r>
            <a:r>
              <a:rPr lang="en-US" b="1" i="1" dirty="0" err="1" smtClean="0"/>
              <a:t>leptodon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Pleurobema</a:t>
            </a:r>
            <a:r>
              <a:rPr lang="en-US" b="1" i="1" dirty="0"/>
              <a:t> </a:t>
            </a:r>
            <a:r>
              <a:rPr lang="en-US" b="1" i="1" dirty="0" err="1" smtClean="0"/>
              <a:t>riddellii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Quadrula</a:t>
            </a:r>
            <a:r>
              <a:rPr lang="en-US" b="1" i="1" dirty="0"/>
              <a:t> c. </a:t>
            </a:r>
            <a:r>
              <a:rPr lang="en-US" b="1" i="1" dirty="0" err="1" smtClean="0"/>
              <a:t>cylindrica</a:t>
            </a:r>
            <a:r>
              <a:rPr lang="en-US" b="1" dirty="0" smtClean="0"/>
              <a:t> </a:t>
            </a:r>
            <a:endParaRPr lang="en-US" b="1" dirty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b="1" i="1" dirty="0" err="1"/>
              <a:t>Quadrula</a:t>
            </a:r>
            <a:r>
              <a:rPr lang="en-US" b="1" i="1" dirty="0"/>
              <a:t> </a:t>
            </a:r>
            <a:r>
              <a:rPr lang="en-US" b="1" i="1" dirty="0" err="1"/>
              <a:t>fragosa</a:t>
            </a:r>
            <a:endParaRPr lang="en-US" b="1" i="1" dirty="0"/>
          </a:p>
        </p:txBody>
      </p:sp>
      <p:pic>
        <p:nvPicPr>
          <p:cNvPr id="309253" name="Picture 5" descr="Slide24Yellow"/>
          <p:cNvPicPr>
            <a:picLocks noChangeAspect="1" noChangeArrowheads="1"/>
          </p:cNvPicPr>
          <p:nvPr/>
        </p:nvPicPr>
        <p:blipFill>
          <a:blip r:embed="rId3" cstate="print"/>
          <a:srcRect l="2975" t="2299" r="2634" b="2036"/>
          <a:stretch>
            <a:fillRect/>
          </a:stretch>
        </p:blipFill>
        <p:spPr bwMode="auto">
          <a:xfrm>
            <a:off x="4008438" y="307975"/>
            <a:ext cx="4764087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ChangeArrowheads="1"/>
          </p:cNvSpPr>
          <p:nvPr/>
        </p:nvSpPr>
        <p:spPr bwMode="auto">
          <a:xfrm>
            <a:off x="304800" y="990600"/>
            <a:ext cx="8534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lvl="1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Saline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River (Ouachita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R.)                  Illinois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R. (Arkansas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              South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Fork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Ouachita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(Ouachita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Middle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Fork Little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Red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(White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   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Bogue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Chitto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Cr.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(Tombigbee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     Yellow Cr.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(Tombigbee R. Dr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en-US" sz="1400" b="1" dirty="0" smtClean="0">
                <a:latin typeface="Times New Roman" pitchFamily="18" charset="0"/>
              </a:rPr>
              <a:t> </a:t>
            </a:r>
            <a:endParaRPr lang="en-US" sz="1400" b="1" dirty="0">
              <a:latin typeface="Times New Roman" pitchFamily="18" charset="0"/>
            </a:endParaRPr>
          </a:p>
        </p:txBody>
      </p:sp>
      <p:sp>
        <p:nvSpPr>
          <p:cNvPr id="325635" name="Rectangle 3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5637" name="Rectangle 5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5639" name="Rectangle 7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5641" name="Rectangle 9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5643" name="Rectangle 11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5645" name="Rectangle 13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5647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600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Lampsilis</a:t>
            </a:r>
            <a:r>
              <a:rPr lang="en-US" sz="1600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1600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powellii</a:t>
            </a:r>
            <a:r>
              <a:rPr lang="en-US" sz="16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, </a:t>
            </a:r>
            <a:r>
              <a:rPr lang="en-US" sz="1600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L</a:t>
            </a:r>
            <a:r>
              <a:rPr lang="en-US" sz="16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. </a:t>
            </a:r>
            <a:r>
              <a:rPr lang="en-US" sz="1600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siliquoidea</a:t>
            </a:r>
            <a:r>
              <a:rPr lang="en-US" sz="1600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, and L</a:t>
            </a:r>
            <a:r>
              <a:rPr lang="en-US" sz="16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.</a:t>
            </a:r>
            <a:r>
              <a:rPr lang="en-US" sz="1600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1600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straminea</a:t>
            </a:r>
            <a:r>
              <a:rPr lang="en-US" sz="1600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1600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males </a:t>
            </a:r>
            <a:endParaRPr lang="en-US" sz="1600" b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  <a:p>
            <a:pPr algn="ctr" eaLnBrk="1" hangingPunct="1"/>
            <a:endParaRPr lang="en-US" sz="1600" b="1" i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  <p:grpSp>
        <p:nvGrpSpPr>
          <p:cNvPr id="325658" name="Group 26"/>
          <p:cNvGrpSpPr>
            <a:grpSpLocks/>
          </p:cNvGrpSpPr>
          <p:nvPr/>
        </p:nvGrpSpPr>
        <p:grpSpPr bwMode="auto">
          <a:xfrm>
            <a:off x="228600" y="2057400"/>
            <a:ext cx="8648700" cy="2144713"/>
            <a:chOff x="192" y="2277"/>
            <a:chExt cx="5448" cy="1351"/>
          </a:xfrm>
        </p:grpSpPr>
        <p:pic>
          <p:nvPicPr>
            <p:cNvPr id="325652" name="Picture 20" descr="48_tr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6" y="2277"/>
              <a:ext cx="1944" cy="1351"/>
            </a:xfrm>
            <a:prstGeom prst="rect">
              <a:avLst/>
            </a:prstGeom>
            <a:noFill/>
          </p:spPr>
        </p:pic>
        <p:pic>
          <p:nvPicPr>
            <p:cNvPr id="325653" name="Picture 21" descr="48_tm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2319"/>
              <a:ext cx="1824" cy="1268"/>
            </a:xfrm>
            <a:prstGeom prst="rect">
              <a:avLst/>
            </a:prstGeom>
            <a:noFill/>
          </p:spPr>
        </p:pic>
        <p:pic>
          <p:nvPicPr>
            <p:cNvPr id="325654" name="Picture 22" descr="48_tl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2304"/>
              <a:ext cx="1872" cy="1298"/>
            </a:xfrm>
            <a:prstGeom prst="rect">
              <a:avLst/>
            </a:prstGeom>
            <a:noFill/>
          </p:spPr>
        </p:pic>
      </p:grpSp>
      <p:grpSp>
        <p:nvGrpSpPr>
          <p:cNvPr id="325659" name="Group 27"/>
          <p:cNvGrpSpPr>
            <a:grpSpLocks/>
          </p:cNvGrpSpPr>
          <p:nvPr/>
        </p:nvGrpSpPr>
        <p:grpSpPr bwMode="auto">
          <a:xfrm>
            <a:off x="0" y="3886200"/>
            <a:ext cx="8763000" cy="2249487"/>
            <a:chOff x="240" y="3504"/>
            <a:chExt cx="5520" cy="1417"/>
          </a:xfrm>
        </p:grpSpPr>
        <p:pic>
          <p:nvPicPr>
            <p:cNvPr id="325655" name="Picture 23" descr="48_br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20" y="3504"/>
              <a:ext cx="2040" cy="1417"/>
            </a:xfrm>
            <a:prstGeom prst="rect">
              <a:avLst/>
            </a:prstGeom>
            <a:noFill/>
          </p:spPr>
        </p:pic>
        <p:pic>
          <p:nvPicPr>
            <p:cNvPr id="325656" name="Picture 24" descr="48_bm cop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80" y="3563"/>
              <a:ext cx="1872" cy="1300"/>
            </a:xfrm>
            <a:prstGeom prst="rect">
              <a:avLst/>
            </a:prstGeom>
            <a:noFill/>
          </p:spPr>
        </p:pic>
        <p:pic>
          <p:nvPicPr>
            <p:cNvPr id="325657" name="Picture 25" descr="48_bl cop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" y="3563"/>
              <a:ext cx="1872" cy="129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ChangeArrowheads="1"/>
          </p:cNvSpPr>
          <p:nvPr/>
        </p:nvSpPr>
        <p:spPr bwMode="auto">
          <a:xfrm>
            <a:off x="335280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26659" name="Picture 3"/>
          <p:cNvPicPr>
            <a:picLocks noChangeAspect="1" noChangeArrowheads="1"/>
          </p:cNvPicPr>
          <p:nvPr/>
        </p:nvPicPr>
        <p:blipFill>
          <a:blip r:embed="rId3" cstate="print"/>
          <a:srcRect b="18500"/>
          <a:stretch>
            <a:fillRect/>
          </a:stretch>
        </p:blipFill>
        <p:spPr bwMode="auto">
          <a:xfrm>
            <a:off x="381000" y="304800"/>
            <a:ext cx="5008563" cy="3060700"/>
          </a:xfrm>
          <a:prstGeom prst="rect">
            <a:avLst/>
          </a:prstGeom>
          <a:noFill/>
          <a:ln w="25400" cmpd="thinThick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26660" name="Rectangle 4"/>
          <p:cNvSpPr>
            <a:spLocks noChangeArrowheads="1"/>
          </p:cNvSpPr>
          <p:nvPr/>
        </p:nvSpPr>
        <p:spPr bwMode="auto">
          <a:xfrm>
            <a:off x="335280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26661" name="Picture 5"/>
          <p:cNvPicPr>
            <a:picLocks noChangeAspect="1" noChangeArrowheads="1"/>
          </p:cNvPicPr>
          <p:nvPr/>
        </p:nvPicPr>
        <p:blipFill>
          <a:blip r:embed="rId4" cstate="print"/>
          <a:srcRect b="18500"/>
          <a:stretch>
            <a:fillRect/>
          </a:stretch>
        </p:blipFill>
        <p:spPr bwMode="auto">
          <a:xfrm>
            <a:off x="3775075" y="3478213"/>
            <a:ext cx="5008563" cy="3060700"/>
          </a:xfrm>
          <a:prstGeom prst="rect">
            <a:avLst/>
          </a:prstGeom>
          <a:noFill/>
          <a:ln w="25400" cmpd="thinThick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26662" name="Rectangle 6"/>
          <p:cNvSpPr>
            <a:spLocks noChangeArrowheads="1"/>
          </p:cNvSpPr>
          <p:nvPr/>
        </p:nvSpPr>
        <p:spPr bwMode="auto">
          <a:xfrm>
            <a:off x="457200" y="4114800"/>
            <a:ext cx="3048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Figure 18.  Thin plate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splines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females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hydiana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utilized as the reference.</a:t>
            </a:r>
          </a:p>
          <a:p>
            <a:pPr algn="ctr" eaLnBrk="1" hangingPunct="1"/>
            <a:endParaRPr lang="en-US" sz="2000" dirty="0">
              <a:latin typeface="Times New Roman" pitchFamily="18" charset="0"/>
            </a:endParaRPr>
          </a:p>
        </p:txBody>
      </p:sp>
      <p:sp>
        <p:nvSpPr>
          <p:cNvPr id="326663" name="Text Box 7"/>
          <p:cNvSpPr txBox="1">
            <a:spLocks noChangeArrowheads="1"/>
          </p:cNvSpPr>
          <p:nvPr/>
        </p:nvSpPr>
        <p:spPr bwMode="auto">
          <a:xfrm>
            <a:off x="3810000" y="3505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326664" name="Text Box 8"/>
          <p:cNvSpPr txBox="1">
            <a:spLocks noChangeArrowheads="1"/>
          </p:cNvSpPr>
          <p:nvPr/>
        </p:nvSpPr>
        <p:spPr bwMode="auto">
          <a:xfrm>
            <a:off x="533400" y="3048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sp>
        <p:nvSpPr>
          <p:cNvPr id="326665" name="Rectangle 9"/>
          <p:cNvSpPr>
            <a:spLocks noChangeArrowheads="1"/>
          </p:cNvSpPr>
          <p:nvPr/>
        </p:nvSpPr>
        <p:spPr bwMode="auto">
          <a:xfrm>
            <a:off x="5638800" y="1295400"/>
            <a:ext cx="3124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buFontTx/>
              <a:buAutoNum type="alphaUcPeriod"/>
            </a:pPr>
            <a:r>
              <a:rPr lang="en-US" sz="2400" i="1" dirty="0"/>
              <a:t>L</a:t>
            </a:r>
            <a:r>
              <a:rPr lang="en-US" sz="2400" dirty="0"/>
              <a:t>. </a:t>
            </a:r>
            <a:r>
              <a:rPr lang="en-US" sz="2400" dirty="0" err="1" smtClean="0"/>
              <a:t>spA</a:t>
            </a:r>
            <a:r>
              <a:rPr lang="en-US" sz="2400" dirty="0" smtClean="0"/>
              <a:t> </a:t>
            </a:r>
            <a:r>
              <a:rPr lang="en-US" sz="2400" dirty="0" err="1"/>
              <a:t>cf</a:t>
            </a:r>
            <a:r>
              <a:rPr lang="en-US" sz="2400" dirty="0"/>
              <a:t> </a:t>
            </a:r>
            <a:r>
              <a:rPr lang="en-US" sz="2400" i="1" dirty="0" err="1" smtClean="0"/>
              <a:t>hydiana</a:t>
            </a:r>
            <a:r>
              <a:rPr lang="en-US" sz="2400" dirty="0" smtClean="0"/>
              <a:t> </a:t>
            </a:r>
            <a:endParaRPr lang="en-US" sz="2400" dirty="0"/>
          </a:p>
          <a:p>
            <a:pPr marL="457200" indent="-457200" eaLnBrk="1" hangingPunct="1">
              <a:buFontTx/>
              <a:buAutoNum type="alphaUcPeriod"/>
            </a:pPr>
            <a:endParaRPr lang="en-US" sz="2400" dirty="0"/>
          </a:p>
          <a:p>
            <a:pPr marL="457200" indent="-457200" eaLnBrk="1" hangingPunct="1"/>
            <a:r>
              <a:rPr lang="en-US" sz="2400" dirty="0"/>
              <a:t>B.  </a:t>
            </a:r>
            <a:r>
              <a:rPr lang="en-US" sz="2400" i="1" dirty="0"/>
              <a:t>L</a:t>
            </a:r>
            <a:r>
              <a:rPr lang="en-US" sz="2400" dirty="0"/>
              <a:t>. </a:t>
            </a:r>
            <a:r>
              <a:rPr lang="en-US" sz="2400" i="1" dirty="0" err="1" smtClean="0"/>
              <a:t>powellii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ChangeArrowheads="1"/>
          </p:cNvSpPr>
          <p:nvPr/>
        </p:nvSpPr>
        <p:spPr bwMode="auto">
          <a:xfrm>
            <a:off x="381000" y="106680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South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Fork Saline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R.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(Ouachita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          Illinois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River (Arkansas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          Middle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Fork Little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Red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(White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 </a:t>
            </a:r>
          </a:p>
          <a:p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Little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Lemonweir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R.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(Wisconsin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       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Trussels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Cr.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(Tombigbee 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           Yellow Cr.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(Tombigbee R. Dr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>
              <a:latin typeface="Times New Roman" pitchFamily="18" charset="0"/>
            </a:endParaRPr>
          </a:p>
        </p:txBody>
      </p:sp>
      <p:sp>
        <p:nvSpPr>
          <p:cNvPr id="328707" name="Rectangle 3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8709" name="Rectangle 5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8711" name="Rectangle 7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8713" name="Rectangle 9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8715" name="Rectangle 11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8719" name="Rectangle 15"/>
          <p:cNvSpPr>
            <a:spLocks noChangeArrowheads="1"/>
          </p:cNvSpPr>
          <p:nvPr/>
        </p:nvSpPr>
        <p:spPr bwMode="auto">
          <a:xfrm>
            <a:off x="304800" y="685800"/>
            <a:ext cx="853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Lampsilis</a:t>
            </a:r>
            <a:r>
              <a:rPr lang="en-US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powellii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, </a:t>
            </a:r>
            <a:r>
              <a:rPr lang="en-US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L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. </a:t>
            </a:r>
            <a:r>
              <a:rPr lang="en-US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siliquoidea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,</a:t>
            </a:r>
            <a:r>
              <a:rPr lang="en-US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and L</a:t>
            </a:r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.</a:t>
            </a:r>
            <a:r>
              <a:rPr lang="en-US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straminea</a:t>
            </a:r>
            <a:r>
              <a:rPr lang="en-US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females  </a:t>
            </a:r>
            <a:endParaRPr lang="en-US" b="1" i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  <p:grpSp>
        <p:nvGrpSpPr>
          <p:cNvPr id="328727" name="Group 23"/>
          <p:cNvGrpSpPr>
            <a:grpSpLocks/>
          </p:cNvGrpSpPr>
          <p:nvPr/>
        </p:nvGrpSpPr>
        <p:grpSpPr bwMode="auto">
          <a:xfrm>
            <a:off x="381000" y="2362200"/>
            <a:ext cx="8305800" cy="1812925"/>
            <a:chOff x="288" y="1824"/>
            <a:chExt cx="5232" cy="1094"/>
          </a:xfrm>
        </p:grpSpPr>
        <p:pic>
          <p:nvPicPr>
            <p:cNvPr id="328720" name="Picture 16" descr="50_tr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728" cy="1094"/>
            </a:xfrm>
            <a:prstGeom prst="rect">
              <a:avLst/>
            </a:prstGeom>
            <a:noFill/>
          </p:spPr>
        </p:pic>
        <p:pic>
          <p:nvPicPr>
            <p:cNvPr id="328721" name="Picture 17" descr="50_tm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4" y="1897"/>
              <a:ext cx="1623" cy="948"/>
            </a:xfrm>
            <a:prstGeom prst="rect">
              <a:avLst/>
            </a:prstGeom>
            <a:noFill/>
          </p:spPr>
        </p:pic>
        <p:pic>
          <p:nvPicPr>
            <p:cNvPr id="328722" name="Picture 18" descr="50_tl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" y="1882"/>
              <a:ext cx="1632" cy="978"/>
            </a:xfrm>
            <a:prstGeom prst="rect">
              <a:avLst/>
            </a:prstGeom>
            <a:noFill/>
          </p:spPr>
        </p:pic>
      </p:grpSp>
      <p:grpSp>
        <p:nvGrpSpPr>
          <p:cNvPr id="328726" name="Group 22"/>
          <p:cNvGrpSpPr>
            <a:grpSpLocks/>
          </p:cNvGrpSpPr>
          <p:nvPr/>
        </p:nvGrpSpPr>
        <p:grpSpPr bwMode="auto">
          <a:xfrm>
            <a:off x="381000" y="4267200"/>
            <a:ext cx="8277225" cy="1712912"/>
            <a:chOff x="288" y="2991"/>
            <a:chExt cx="5214" cy="1079"/>
          </a:xfrm>
        </p:grpSpPr>
        <p:pic>
          <p:nvPicPr>
            <p:cNvPr id="328723" name="Picture 19" descr="50_br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8" y="3024"/>
              <a:ext cx="1614" cy="1013"/>
            </a:xfrm>
            <a:prstGeom prst="rect">
              <a:avLst/>
            </a:prstGeom>
            <a:noFill/>
          </p:spPr>
        </p:pic>
        <p:pic>
          <p:nvPicPr>
            <p:cNvPr id="328724" name="Picture 20" descr="50_bl cop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8" y="3036"/>
              <a:ext cx="1632" cy="989"/>
            </a:xfrm>
            <a:prstGeom prst="rect">
              <a:avLst/>
            </a:prstGeom>
            <a:noFill/>
          </p:spPr>
        </p:pic>
        <p:pic>
          <p:nvPicPr>
            <p:cNvPr id="328725" name="Picture 21" descr="50_bm cop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64" y="2991"/>
              <a:ext cx="1680" cy="107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ChangeArrowheads="1"/>
          </p:cNvSpPr>
          <p:nvPr/>
        </p:nvSpPr>
        <p:spPr bwMode="auto">
          <a:xfrm>
            <a:off x="0" y="1066800"/>
            <a:ext cx="8915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lvl="1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. Francis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Div.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(St. Francis 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.)      White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River (White 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.)     S.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Fourche La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Fave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(Arkansas 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.)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                       Saline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River (Ouachita 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.)                     Saline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River (Ouachita 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en-US" sz="1600" dirty="0">
              <a:latin typeface="Times New Roman" pitchFamily="18" charset="0"/>
            </a:endParaRPr>
          </a:p>
        </p:txBody>
      </p:sp>
      <p:sp>
        <p:nvSpPr>
          <p:cNvPr id="329731" name="Rectangle 3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9733" name="Rectangle 5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9735" name="Rectangle 7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9737" name="Rectangle 9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9739" name="Rectangle 11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9741" name="Rectangle 13"/>
          <p:cNvSpPr>
            <a:spLocks noChangeArrowheads="1"/>
          </p:cNvSpPr>
          <p:nvPr/>
        </p:nvSpPr>
        <p:spPr bwMode="auto">
          <a:xfrm>
            <a:off x="381000" y="593725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000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Lampsilis</a:t>
            </a:r>
            <a:r>
              <a:rPr lang="en-US" sz="2000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2000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cardium</a:t>
            </a:r>
            <a:r>
              <a:rPr lang="en-US" sz="20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and </a:t>
            </a:r>
            <a:r>
              <a:rPr lang="en-US" sz="2000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L</a:t>
            </a:r>
            <a:r>
              <a:rPr lang="en-US" sz="20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. </a:t>
            </a:r>
            <a:r>
              <a:rPr lang="en-US" sz="2000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ornata</a:t>
            </a:r>
            <a:r>
              <a:rPr lang="en-US" sz="20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males  </a:t>
            </a:r>
            <a:endParaRPr lang="en-US" sz="2000" b="1" i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  <p:grpSp>
        <p:nvGrpSpPr>
          <p:cNvPr id="329749" name="Group 21"/>
          <p:cNvGrpSpPr>
            <a:grpSpLocks/>
          </p:cNvGrpSpPr>
          <p:nvPr/>
        </p:nvGrpSpPr>
        <p:grpSpPr bwMode="auto">
          <a:xfrm>
            <a:off x="457200" y="2743200"/>
            <a:ext cx="8181975" cy="3062288"/>
            <a:chOff x="288" y="2106"/>
            <a:chExt cx="5154" cy="1929"/>
          </a:xfrm>
        </p:grpSpPr>
        <p:pic>
          <p:nvPicPr>
            <p:cNvPr id="329742" name="Picture 14" descr="51_tl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2106"/>
              <a:ext cx="1536" cy="998"/>
            </a:xfrm>
            <a:prstGeom prst="rect">
              <a:avLst/>
            </a:prstGeom>
            <a:noFill/>
          </p:spPr>
        </p:pic>
        <p:pic>
          <p:nvPicPr>
            <p:cNvPr id="329743" name="Picture 15" descr="51_br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2" y="3024"/>
              <a:ext cx="1248" cy="918"/>
            </a:xfrm>
            <a:prstGeom prst="rect">
              <a:avLst/>
            </a:prstGeom>
            <a:noFill/>
          </p:spPr>
        </p:pic>
        <p:pic>
          <p:nvPicPr>
            <p:cNvPr id="329744" name="Picture 16" descr="51_bl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48" y="3120"/>
              <a:ext cx="1428" cy="915"/>
            </a:xfrm>
            <a:prstGeom prst="rect">
              <a:avLst/>
            </a:prstGeom>
            <a:noFill/>
          </p:spPr>
        </p:pic>
        <p:pic>
          <p:nvPicPr>
            <p:cNvPr id="329745" name="Picture 17" descr="51_tr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32" y="2106"/>
              <a:ext cx="1410" cy="913"/>
            </a:xfrm>
            <a:prstGeom prst="rect">
              <a:avLst/>
            </a:prstGeom>
            <a:noFill/>
          </p:spPr>
        </p:pic>
        <p:grpSp>
          <p:nvGrpSpPr>
            <p:cNvPr id="329748" name="Group 20"/>
            <p:cNvGrpSpPr>
              <a:grpSpLocks/>
            </p:cNvGrpSpPr>
            <p:nvPr/>
          </p:nvGrpSpPr>
          <p:grpSpPr bwMode="auto">
            <a:xfrm>
              <a:off x="2064" y="2106"/>
              <a:ext cx="1626" cy="1206"/>
              <a:chOff x="2064" y="2106"/>
              <a:chExt cx="1626" cy="1206"/>
            </a:xfrm>
          </p:grpSpPr>
          <p:pic>
            <p:nvPicPr>
              <p:cNvPr id="329746" name="Picture 18" descr="51_tm copy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160" y="2106"/>
                <a:ext cx="1530" cy="1023"/>
              </a:xfrm>
              <a:prstGeom prst="rect">
                <a:avLst/>
              </a:prstGeom>
              <a:noFill/>
            </p:spPr>
          </p:pic>
          <p:sp>
            <p:nvSpPr>
              <p:cNvPr id="329747" name="Rectangle 19"/>
              <p:cNvSpPr>
                <a:spLocks noChangeArrowheads="1"/>
              </p:cNvSpPr>
              <p:nvPr/>
            </p:nvSpPr>
            <p:spPr bwMode="auto">
              <a:xfrm>
                <a:off x="2064" y="3072"/>
                <a:ext cx="576" cy="24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SSurveys CO101014102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04800"/>
            <a:ext cx="4432300" cy="6248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-52388" y="838200"/>
            <a:ext cx="9144001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. Francis 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Div.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(St. Francis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         White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River (White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.).       South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Fourche La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Fave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(Arkansas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Ouachita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River (Ouachita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           Ouachita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River (Ouachita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           Saline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River (Ouachita R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500" b="1" dirty="0">
              <a:latin typeface="Times New Roman" pitchFamily="18" charset="0"/>
            </a:endParaRPr>
          </a:p>
        </p:txBody>
      </p:sp>
      <p:sp>
        <p:nvSpPr>
          <p:cNvPr id="330755" name="Rectangle 3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0759" name="Rectangle 7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0761" name="Rectangle 9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0763" name="Rectangle 11"/>
          <p:cNvSpPr>
            <a:spLocks noChangeArrowheads="1"/>
          </p:cNvSpPr>
          <p:nvPr/>
        </p:nvSpPr>
        <p:spPr bwMode="auto">
          <a:xfrm>
            <a:off x="3271838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0767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600" b="1" i="1" dirty="0" err="1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Lampsilis</a:t>
            </a:r>
            <a:r>
              <a:rPr lang="en-US" sz="1600" b="1" i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1600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cardium</a:t>
            </a:r>
            <a:r>
              <a:rPr lang="en-US" sz="16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and </a:t>
            </a:r>
            <a:r>
              <a:rPr lang="en-US" sz="1600" b="1" i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L</a:t>
            </a:r>
            <a:r>
              <a:rPr lang="en-US" sz="16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. </a:t>
            </a:r>
            <a:r>
              <a:rPr lang="en-US" sz="1600" b="1" i="1" dirty="0" err="1">
                <a:effectLst>
                  <a:outerShdw blurRad="38100" dist="38100" dir="2700000" algn="tl">
                    <a:srgbClr val="666633"/>
                  </a:outerShdw>
                </a:effectLst>
              </a:rPr>
              <a:t>ornata</a:t>
            </a:r>
            <a:r>
              <a:rPr lang="en-US" sz="1600" b="1" dirty="0">
                <a:effectLst>
                  <a:outerShdw blurRad="38100" dist="38100" dir="2700000" algn="tl">
                    <a:srgbClr val="666633"/>
                  </a:outerShdw>
                </a:effectLst>
              </a:rPr>
              <a:t> </a:t>
            </a:r>
            <a:r>
              <a:rPr lang="en-US" sz="1600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females  </a:t>
            </a:r>
            <a:endParaRPr lang="en-US" sz="1600" b="1" i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  <p:grpSp>
        <p:nvGrpSpPr>
          <p:cNvPr id="330780" name="Group 28"/>
          <p:cNvGrpSpPr>
            <a:grpSpLocks/>
          </p:cNvGrpSpPr>
          <p:nvPr/>
        </p:nvGrpSpPr>
        <p:grpSpPr bwMode="auto">
          <a:xfrm>
            <a:off x="457200" y="2438400"/>
            <a:ext cx="10134600" cy="1695450"/>
            <a:chOff x="240" y="2052"/>
            <a:chExt cx="6384" cy="1068"/>
          </a:xfrm>
        </p:grpSpPr>
        <p:sp>
          <p:nvSpPr>
            <p:cNvPr id="330765" name="Rectangle 13"/>
            <p:cNvSpPr>
              <a:spLocks noChangeArrowheads="1"/>
            </p:cNvSpPr>
            <p:nvPr/>
          </p:nvSpPr>
          <p:spPr bwMode="auto">
            <a:xfrm>
              <a:off x="864" y="2400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pic>
          <p:nvPicPr>
            <p:cNvPr id="330774" name="Picture 22" descr="52_tl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2052"/>
              <a:ext cx="1440" cy="1068"/>
            </a:xfrm>
            <a:prstGeom prst="rect">
              <a:avLst/>
            </a:prstGeom>
            <a:noFill/>
          </p:spPr>
        </p:pic>
        <p:pic>
          <p:nvPicPr>
            <p:cNvPr id="330777" name="Picture 25" descr="52_tr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2" y="2083"/>
              <a:ext cx="1428" cy="1007"/>
            </a:xfrm>
            <a:prstGeom prst="rect">
              <a:avLst/>
            </a:prstGeom>
            <a:noFill/>
          </p:spPr>
        </p:pic>
        <p:pic>
          <p:nvPicPr>
            <p:cNvPr id="330778" name="Picture 26" descr="52_tm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0" y="2066"/>
              <a:ext cx="1452" cy="1039"/>
            </a:xfrm>
            <a:prstGeom prst="rect">
              <a:avLst/>
            </a:prstGeom>
            <a:noFill/>
          </p:spPr>
        </p:pic>
      </p:grpSp>
      <p:grpSp>
        <p:nvGrpSpPr>
          <p:cNvPr id="330782" name="Group 30"/>
          <p:cNvGrpSpPr>
            <a:grpSpLocks/>
          </p:cNvGrpSpPr>
          <p:nvPr/>
        </p:nvGrpSpPr>
        <p:grpSpPr bwMode="auto">
          <a:xfrm>
            <a:off x="685800" y="4419600"/>
            <a:ext cx="8153400" cy="1628775"/>
            <a:chOff x="288" y="3207"/>
            <a:chExt cx="5136" cy="1026"/>
          </a:xfrm>
        </p:grpSpPr>
        <p:pic>
          <p:nvPicPr>
            <p:cNvPr id="330776" name="Picture 24" descr="52_bl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8" y="3265"/>
              <a:ext cx="1362" cy="911"/>
            </a:xfrm>
            <a:prstGeom prst="rect">
              <a:avLst/>
            </a:prstGeom>
            <a:noFill/>
          </p:spPr>
        </p:pic>
        <p:grpSp>
          <p:nvGrpSpPr>
            <p:cNvPr id="330781" name="Group 29"/>
            <p:cNvGrpSpPr>
              <a:grpSpLocks/>
            </p:cNvGrpSpPr>
            <p:nvPr/>
          </p:nvGrpSpPr>
          <p:grpSpPr bwMode="auto">
            <a:xfrm>
              <a:off x="2169" y="3207"/>
              <a:ext cx="3255" cy="1026"/>
              <a:chOff x="2169" y="3207"/>
              <a:chExt cx="3255" cy="1026"/>
            </a:xfrm>
          </p:grpSpPr>
          <p:pic>
            <p:nvPicPr>
              <p:cNvPr id="330775" name="Picture 23" descr="52_bm copy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169" y="3234"/>
                <a:ext cx="1200" cy="972"/>
              </a:xfrm>
              <a:prstGeom prst="rect">
                <a:avLst/>
              </a:prstGeom>
              <a:noFill/>
            </p:spPr>
          </p:pic>
          <p:pic>
            <p:nvPicPr>
              <p:cNvPr id="330779" name="Picture 27" descr="52_br copy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888" y="3207"/>
                <a:ext cx="1536" cy="1026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78" name="Group 3"/>
          <p:cNvGrpSpPr>
            <a:grpSpLocks/>
          </p:cNvGrpSpPr>
          <p:nvPr/>
        </p:nvGrpSpPr>
        <p:grpSpPr bwMode="auto">
          <a:xfrm>
            <a:off x="5881688" y="3724275"/>
            <a:ext cx="2895600" cy="2819400"/>
            <a:chOff x="3744" y="2544"/>
            <a:chExt cx="1824" cy="1776"/>
          </a:xfrm>
        </p:grpSpPr>
        <p:pic>
          <p:nvPicPr>
            <p:cNvPr id="331779" name="Picture 4" descr="FCOI_MLbest3ai"/>
            <p:cNvPicPr>
              <a:picLocks noChangeAspect="1" noChangeArrowheads="1"/>
            </p:cNvPicPr>
            <p:nvPr/>
          </p:nvPicPr>
          <p:blipFill>
            <a:blip r:embed="rId3" cstate="print"/>
            <a:srcRect l="44749" t="72415" r="21039" b="13298"/>
            <a:stretch>
              <a:fillRect/>
            </a:stretch>
          </p:blipFill>
          <p:spPr bwMode="auto">
            <a:xfrm>
              <a:off x="3744" y="2544"/>
              <a:ext cx="1824" cy="17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31780" name="Rectangle 5"/>
            <p:cNvSpPr>
              <a:spLocks noChangeArrowheads="1"/>
            </p:cNvSpPr>
            <p:nvPr/>
          </p:nvSpPr>
          <p:spPr bwMode="auto">
            <a:xfrm>
              <a:off x="4269" y="3784"/>
              <a:ext cx="1083" cy="388"/>
            </a:xfrm>
            <a:prstGeom prst="rect">
              <a:avLst/>
            </a:prstGeom>
            <a:solidFill>
              <a:srgbClr val="008000">
                <a:alpha val="2313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331781" name="Rectangle 6"/>
            <p:cNvSpPr>
              <a:spLocks noChangeArrowheads="1"/>
            </p:cNvSpPr>
            <p:nvPr/>
          </p:nvSpPr>
          <p:spPr bwMode="auto">
            <a:xfrm>
              <a:off x="4269" y="3597"/>
              <a:ext cx="1083" cy="192"/>
            </a:xfrm>
            <a:prstGeom prst="rect">
              <a:avLst/>
            </a:prstGeom>
            <a:solidFill>
              <a:srgbClr val="FFFF00">
                <a:alpha val="2313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331782" name="Rectangle 7"/>
            <p:cNvSpPr>
              <a:spLocks noChangeArrowheads="1"/>
            </p:cNvSpPr>
            <p:nvPr/>
          </p:nvSpPr>
          <p:spPr bwMode="auto">
            <a:xfrm>
              <a:off x="4269" y="2680"/>
              <a:ext cx="1083" cy="919"/>
            </a:xfrm>
            <a:prstGeom prst="rect">
              <a:avLst/>
            </a:prstGeom>
            <a:solidFill>
              <a:srgbClr val="00FFFF">
                <a:alpha val="23137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</p:grpSp>
      <p:sp>
        <p:nvSpPr>
          <p:cNvPr id="331783" name="Text Box 8"/>
          <p:cNvSpPr txBox="1">
            <a:spLocks noChangeArrowheads="1"/>
          </p:cNvSpPr>
          <p:nvPr/>
        </p:nvSpPr>
        <p:spPr bwMode="auto">
          <a:xfrm>
            <a:off x="5334000" y="288925"/>
            <a:ext cx="403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666633"/>
                  </a:outerShdw>
                </a:effectLst>
                <a:cs typeface="Arial" pitchFamily="34" charset="0"/>
              </a:rPr>
              <a:t>Little spectaclecase</a:t>
            </a:r>
          </a:p>
        </p:txBody>
      </p:sp>
      <p:pic>
        <p:nvPicPr>
          <p:cNvPr id="331784" name="Picture 10" descr="Villosa lienosa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54102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1789" name="Picture 13" descr="53_rt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133600"/>
            <a:ext cx="2309813" cy="1628775"/>
          </a:xfrm>
          <a:prstGeom prst="rect">
            <a:avLst/>
          </a:prstGeom>
          <a:noFill/>
        </p:spPr>
      </p:pic>
      <p:pic>
        <p:nvPicPr>
          <p:cNvPr id="331790" name="Picture 14" descr="53_r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685800"/>
            <a:ext cx="2362200" cy="1498600"/>
          </a:xfrm>
          <a:prstGeom prst="rect">
            <a:avLst/>
          </a:prstGeom>
          <a:noFill/>
        </p:spPr>
      </p:pic>
      <p:pic>
        <p:nvPicPr>
          <p:cNvPr id="331791" name="Picture 15" descr="53_bl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876800"/>
            <a:ext cx="2514600" cy="1563688"/>
          </a:xfrm>
          <a:prstGeom prst="rect">
            <a:avLst/>
          </a:prstGeom>
          <a:noFill/>
        </p:spPr>
      </p:pic>
      <p:pic>
        <p:nvPicPr>
          <p:cNvPr id="331792" name="Picture 16" descr="53_br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4876800"/>
            <a:ext cx="2524125" cy="15859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4" descr="ir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4870450"/>
            <a:ext cx="49530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3829" name="Picture 5" descr="H:\My Documents\WINWORD\Mussels\Distribution Maps\Villosa iris_color_04_23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8" y="292100"/>
            <a:ext cx="5410200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0" name="Text Box 6"/>
          <p:cNvSpPr txBox="1">
            <a:spLocks noChangeArrowheads="1"/>
          </p:cNvSpPr>
          <p:nvPr/>
        </p:nvSpPr>
        <p:spPr bwMode="auto">
          <a:xfrm>
            <a:off x="5837238" y="5106988"/>
            <a:ext cx="297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effectLst>
                  <a:outerShdw blurRad="38100" dist="38100" dir="2700000" algn="tl">
                    <a:srgbClr val="666633"/>
                  </a:outerShdw>
                </a:effectLst>
                <a:cs typeface="Arial" pitchFamily="34" charset="0"/>
              </a:rPr>
              <a:t>Little Red River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effectLst>
                  <a:outerShdw blurRad="38100" dist="38100" dir="2700000" algn="tl">
                    <a:srgbClr val="666633"/>
                  </a:outerShdw>
                </a:effectLst>
                <a:cs typeface="Arial" pitchFamily="34" charset="0"/>
              </a:rPr>
              <a:t>“New Genus New </a:t>
            </a:r>
            <a:r>
              <a:rPr lang="en-US" sz="2400" b="1" dirty="0" smtClean="0">
                <a:effectLst>
                  <a:outerShdw blurRad="38100" dist="38100" dir="2700000" algn="tl">
                    <a:srgbClr val="666633"/>
                  </a:outerShdw>
                </a:effectLst>
                <a:cs typeface="Arial" pitchFamily="34" charset="0"/>
              </a:rPr>
              <a:t>Species?”</a:t>
            </a:r>
            <a:endParaRPr lang="en-US" sz="2400" b="1" dirty="0">
              <a:effectLst>
                <a:outerShdw blurRad="38100" dist="38100" dir="2700000" algn="tl">
                  <a:srgbClr val="666633"/>
                </a:outerShdw>
              </a:effectLst>
              <a:cs typeface="Arial" pitchFamily="34" charset="0"/>
            </a:endParaRPr>
          </a:p>
        </p:txBody>
      </p:sp>
      <p:sp>
        <p:nvSpPr>
          <p:cNvPr id="333831" name="Text Box 7"/>
          <p:cNvSpPr txBox="1">
            <a:spLocks noChangeArrowheads="1"/>
          </p:cNvSpPr>
          <p:nvPr/>
        </p:nvSpPr>
        <p:spPr bwMode="auto">
          <a:xfrm>
            <a:off x="5876925" y="1906588"/>
            <a:ext cx="2895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effectLst>
                  <a:outerShdw blurRad="38100" dist="38100" dir="2700000" algn="tl">
                    <a:srgbClr val="666633"/>
                  </a:outerShdw>
                </a:effectLst>
                <a:cs typeface="Arial" pitchFamily="34" charset="0"/>
              </a:rPr>
              <a:t>White River Drainage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666633"/>
                  </a:outerShdw>
                </a:effectLst>
                <a:cs typeface="Arial" pitchFamily="34" charset="0"/>
              </a:rPr>
              <a:t>“</a:t>
            </a:r>
            <a:r>
              <a:rPr lang="en-US" sz="2400" b="1" dirty="0" err="1">
                <a:effectLst>
                  <a:outerShdw blurRad="38100" dist="38100" dir="2700000" algn="tl">
                    <a:srgbClr val="666633"/>
                  </a:outerShdw>
                </a:effectLst>
                <a:cs typeface="Arial" pitchFamily="34" charset="0"/>
              </a:rPr>
              <a:t>n</a:t>
            </a:r>
            <a:r>
              <a:rPr lang="en-US" sz="2400" b="1" dirty="0" err="1" smtClean="0">
                <a:effectLst>
                  <a:outerShdw blurRad="38100" dist="38100" dir="2700000" algn="tl">
                    <a:srgbClr val="666633"/>
                  </a:outerShdw>
                </a:effectLst>
                <a:cs typeface="Arial" pitchFamily="34" charset="0"/>
              </a:rPr>
              <a:t>ovaboracei</a:t>
            </a:r>
            <a:r>
              <a:rPr lang="en-US" sz="2400" b="1" dirty="0">
                <a:effectLst>
                  <a:outerShdw blurRad="38100" dist="38100" dir="2700000" algn="tl">
                    <a:srgbClr val="666633"/>
                  </a:outerShdw>
                </a:effectLst>
                <a:cs typeface="Arial" pitchFamily="34" charset="0"/>
              </a:rPr>
              <a:t>”</a:t>
            </a:r>
          </a:p>
        </p:txBody>
      </p:sp>
      <p:pic>
        <p:nvPicPr>
          <p:cNvPr id="333832" name="Picture 8" descr="54_t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28600"/>
            <a:ext cx="2895600" cy="1708150"/>
          </a:xfrm>
          <a:prstGeom prst="rect">
            <a:avLst/>
          </a:prstGeom>
          <a:noFill/>
        </p:spPr>
      </p:pic>
      <p:pic>
        <p:nvPicPr>
          <p:cNvPr id="333833" name="Picture 9" descr="54_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352800"/>
            <a:ext cx="2971800" cy="17049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762000"/>
          </a:xfrm>
        </p:spPr>
        <p:txBody>
          <a:bodyPr anchor="ctr" anchorCtr="1"/>
          <a:lstStyle/>
          <a:p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</a:rPr>
              <a:t>Western Fanshell External Morphology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3352800"/>
            <a:ext cx="2667000" cy="3810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000"/>
              <a:t>Arkansas Drainage</a:t>
            </a:r>
          </a:p>
        </p:txBody>
      </p:sp>
      <p:sp>
        <p:nvSpPr>
          <p:cNvPr id="409610" name="Rectangle 10"/>
          <p:cNvSpPr>
            <a:spLocks noChangeArrowheads="1"/>
          </p:cNvSpPr>
          <p:nvPr/>
        </p:nvSpPr>
        <p:spPr bwMode="auto">
          <a:xfrm>
            <a:off x="3467100" y="3352800"/>
            <a:ext cx="2362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White Drainage</a:t>
            </a:r>
          </a:p>
        </p:txBody>
      </p:sp>
      <p:sp>
        <p:nvSpPr>
          <p:cNvPr id="409611" name="Rectangle 11"/>
          <p:cNvSpPr>
            <a:spLocks noChangeArrowheads="1"/>
          </p:cNvSpPr>
          <p:nvPr/>
        </p:nvSpPr>
        <p:spPr bwMode="auto">
          <a:xfrm>
            <a:off x="6248400" y="3352800"/>
            <a:ext cx="274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Ouachita Drainage</a:t>
            </a:r>
          </a:p>
        </p:txBody>
      </p:sp>
      <p:sp>
        <p:nvSpPr>
          <p:cNvPr id="409612" name="Rectangle 12"/>
          <p:cNvSpPr>
            <a:spLocks noChangeArrowheads="1"/>
          </p:cNvSpPr>
          <p:nvPr/>
        </p:nvSpPr>
        <p:spPr bwMode="auto">
          <a:xfrm>
            <a:off x="304800" y="6019800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Fanshell</a:t>
            </a:r>
          </a:p>
        </p:txBody>
      </p:sp>
      <p:sp>
        <p:nvSpPr>
          <p:cNvPr id="409613" name="Rectangle 13"/>
          <p:cNvSpPr>
            <a:spLocks noChangeArrowheads="1"/>
          </p:cNvSpPr>
          <p:nvPr/>
        </p:nvSpPr>
        <p:spPr bwMode="auto">
          <a:xfrm>
            <a:off x="3429000" y="6019800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White Drainage</a:t>
            </a:r>
          </a:p>
        </p:txBody>
      </p:sp>
      <p:sp>
        <p:nvSpPr>
          <p:cNvPr id="409614" name="Rectangle 14"/>
          <p:cNvSpPr>
            <a:spLocks noChangeArrowheads="1"/>
          </p:cNvSpPr>
          <p:nvPr/>
        </p:nvSpPr>
        <p:spPr bwMode="auto">
          <a:xfrm>
            <a:off x="6248400" y="6019800"/>
            <a:ext cx="281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Ouachita Drainage</a:t>
            </a:r>
          </a:p>
        </p:txBody>
      </p:sp>
      <p:pic>
        <p:nvPicPr>
          <p:cNvPr id="338962" name="Picture 18" descr="56_tl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" y="1166813"/>
            <a:ext cx="2971800" cy="2241550"/>
          </a:xfrm>
          <a:prstGeom prst="rect">
            <a:avLst/>
          </a:prstGeom>
          <a:noFill/>
        </p:spPr>
      </p:pic>
      <p:pic>
        <p:nvPicPr>
          <p:cNvPr id="338966" name="Picture 22" descr="56_tm copy"/>
          <p:cNvPicPr>
            <a:picLocks noChangeAspect="1" noChangeArrowheads="1"/>
          </p:cNvPicPr>
          <p:nvPr/>
        </p:nvPicPr>
        <p:blipFill>
          <a:blip r:embed="rId4" cstate="print"/>
          <a:srcRect b="17949"/>
          <a:stretch>
            <a:fillRect/>
          </a:stretch>
        </p:blipFill>
        <p:spPr bwMode="auto">
          <a:xfrm>
            <a:off x="3429000" y="1295400"/>
            <a:ext cx="5410200" cy="1981200"/>
          </a:xfrm>
          <a:prstGeom prst="rect">
            <a:avLst/>
          </a:prstGeom>
          <a:noFill/>
        </p:spPr>
      </p:pic>
      <p:pic>
        <p:nvPicPr>
          <p:cNvPr id="338967" name="Picture 23" descr="56_br copy"/>
          <p:cNvPicPr>
            <a:picLocks noChangeAspect="1" noChangeArrowheads="1"/>
          </p:cNvPicPr>
          <p:nvPr/>
        </p:nvPicPr>
        <p:blipFill>
          <a:blip r:embed="rId5" cstate="print"/>
          <a:srcRect b="16626"/>
          <a:stretch>
            <a:fillRect/>
          </a:stretch>
        </p:blipFill>
        <p:spPr bwMode="auto">
          <a:xfrm>
            <a:off x="355600" y="3962400"/>
            <a:ext cx="8864600" cy="2133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7" descr="ca-lure1'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971800"/>
            <a:ext cx="4724400" cy="3543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9971" name="Text Box 8"/>
          <p:cNvSpPr txBox="1">
            <a:spLocks noChangeArrowheads="1"/>
          </p:cNvSpPr>
          <p:nvPr/>
        </p:nvSpPr>
        <p:spPr bwMode="auto">
          <a:xfrm>
            <a:off x="4648200" y="1371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666633"/>
                  </a:outerShdw>
                </a:effectLst>
              </a:rPr>
              <a:t>Fanshell Conglutinates</a:t>
            </a:r>
          </a:p>
        </p:txBody>
      </p:sp>
      <p:sp>
        <p:nvSpPr>
          <p:cNvPr id="339972" name="Text Box 9"/>
          <p:cNvSpPr txBox="1">
            <a:spLocks noChangeArrowheads="1"/>
          </p:cNvSpPr>
          <p:nvPr/>
        </p:nvSpPr>
        <p:spPr bwMode="auto">
          <a:xfrm>
            <a:off x="609600" y="4876800"/>
            <a:ext cx="2743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666633"/>
                  </a:outerShdw>
                </a:effectLst>
              </a:rPr>
              <a:t>Fanshell Fishing for a Host</a:t>
            </a:r>
          </a:p>
        </p:txBody>
      </p:sp>
      <p:pic>
        <p:nvPicPr>
          <p:cNvPr id="339973" name="Picture 5" descr="lmpd181_762"/>
          <p:cNvPicPr>
            <a:picLocks noChangeAspect="1" noChangeArrowheads="1"/>
          </p:cNvPicPr>
          <p:nvPr/>
        </p:nvPicPr>
        <p:blipFill>
          <a:blip r:embed="rId4" cstate="print"/>
          <a:srcRect l="6982" t="14929" r="37190" b="16293"/>
          <a:stretch>
            <a:fillRect/>
          </a:stretch>
        </p:blipFill>
        <p:spPr bwMode="auto">
          <a:xfrm>
            <a:off x="381000" y="304800"/>
            <a:ext cx="4243388" cy="35274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lmpd181_768"/>
          <p:cNvPicPr>
            <a:picLocks noChangeAspect="1" noChangeArrowheads="1"/>
          </p:cNvPicPr>
          <p:nvPr/>
        </p:nvPicPr>
        <p:blipFill>
          <a:blip r:embed="rId3" cstate="print"/>
          <a:srcRect t="4315" r="1051" b="4387"/>
          <a:stretch>
            <a:fillRect/>
          </a:stretch>
        </p:blipFill>
        <p:spPr bwMode="auto">
          <a:xfrm>
            <a:off x="2227263" y="293688"/>
            <a:ext cx="4787900" cy="625316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 idx="4294967295"/>
          </p:nvPr>
        </p:nvSpPr>
        <p:spPr>
          <a:xfrm>
            <a:off x="304800" y="304800"/>
            <a:ext cx="8534400" cy="1143000"/>
          </a:xfrm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</a:rPr>
              <a:t>Pleurobemini (Unionidae)</a:t>
            </a:r>
          </a:p>
        </p:txBody>
      </p:sp>
      <p:sp>
        <p:nvSpPr>
          <p:cNvPr id="28676" name="Content Placeholder 2"/>
          <p:cNvSpPr>
            <a:spLocks noGrp="1"/>
          </p:cNvSpPr>
          <p:nvPr>
            <p:ph idx="4294967295"/>
          </p:nvPr>
        </p:nvSpPr>
        <p:spPr>
          <a:xfrm>
            <a:off x="1295400" y="1752600"/>
            <a:ext cx="8382000" cy="4038600"/>
          </a:xfrm>
        </p:spPr>
        <p:txBody>
          <a:bodyPr/>
          <a:lstStyle/>
          <a:p>
            <a:r>
              <a:rPr lang="en-US"/>
              <a:t>101 species, 9 genera </a:t>
            </a:r>
          </a:p>
          <a:p>
            <a:pPr lvl="1"/>
            <a:r>
              <a:rPr lang="en-US"/>
              <a:t>Accounts for almost 1/3</a:t>
            </a:r>
            <a:r>
              <a:rPr lang="en-US" baseline="30000"/>
              <a:t>rd</a:t>
            </a:r>
            <a:r>
              <a:rPr lang="en-US"/>
              <a:t> of all NA species</a:t>
            </a:r>
          </a:p>
          <a:p>
            <a:endParaRPr lang="en-US"/>
          </a:p>
          <a:p>
            <a:r>
              <a:rPr lang="en-US"/>
              <a:t>Most diverse genera include</a:t>
            </a:r>
          </a:p>
          <a:p>
            <a:pPr lvl="1"/>
            <a:r>
              <a:rPr lang="en-US" i="1"/>
              <a:t>Elliptio</a:t>
            </a:r>
            <a:r>
              <a:rPr lang="en-US"/>
              <a:t> (37 species)</a:t>
            </a:r>
          </a:p>
          <a:p>
            <a:pPr lvl="1"/>
            <a:r>
              <a:rPr lang="en-US" i="1"/>
              <a:t>Pleurobema</a:t>
            </a:r>
            <a:r>
              <a:rPr lang="en-US"/>
              <a:t> (35 species)</a:t>
            </a:r>
          </a:p>
          <a:p>
            <a:pPr lvl="1"/>
            <a:r>
              <a:rPr lang="en-US" i="1"/>
              <a:t>Fusconaia</a:t>
            </a:r>
            <a:r>
              <a:rPr lang="en-US"/>
              <a:t> (15 species)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341438"/>
            <a:ext cx="8229600" cy="4525962"/>
          </a:xfrm>
        </p:spPr>
        <p:txBody>
          <a:bodyPr/>
          <a:lstStyle/>
          <a:p>
            <a:r>
              <a:rPr lang="en-US"/>
              <a:t>West of the Mississippi River</a:t>
            </a:r>
          </a:p>
          <a:p>
            <a:pPr lvl="1"/>
            <a:r>
              <a:rPr lang="en-US" i="1"/>
              <a:t>Fusconaia</a:t>
            </a:r>
          </a:p>
          <a:p>
            <a:pPr lvl="2"/>
            <a:r>
              <a:rPr lang="en-US" sz="2200" i="1"/>
              <a:t>F. askewii </a:t>
            </a:r>
            <a:r>
              <a:rPr lang="en-US" sz="2200"/>
              <a:t>(TX)</a:t>
            </a:r>
          </a:p>
          <a:p>
            <a:pPr lvl="2"/>
            <a:r>
              <a:rPr lang="en-US" sz="2200" i="1"/>
              <a:t>F. ebena </a:t>
            </a:r>
            <a:r>
              <a:rPr lang="en-US" sz="2200"/>
              <a:t>(widespread)</a:t>
            </a:r>
          </a:p>
          <a:p>
            <a:pPr lvl="2"/>
            <a:r>
              <a:rPr lang="en-US" sz="2200" i="1"/>
              <a:t>F. flava </a:t>
            </a:r>
            <a:r>
              <a:rPr lang="en-US" sz="2200"/>
              <a:t>(widespread)</a:t>
            </a:r>
          </a:p>
          <a:p>
            <a:pPr lvl="2"/>
            <a:r>
              <a:rPr lang="en-US" sz="2200" i="1"/>
              <a:t>F. lananensis </a:t>
            </a:r>
            <a:r>
              <a:rPr lang="en-US" sz="2200"/>
              <a:t>(TX)</a:t>
            </a:r>
          </a:p>
          <a:p>
            <a:pPr lvl="2"/>
            <a:r>
              <a:rPr lang="en-US" sz="2200" i="1"/>
              <a:t>F. ozarkensis </a:t>
            </a:r>
            <a:r>
              <a:rPr lang="en-US" sz="2200"/>
              <a:t>(Ozark Endemic)</a:t>
            </a:r>
          </a:p>
          <a:p>
            <a:pPr lvl="1"/>
            <a:r>
              <a:rPr lang="en-US" i="1"/>
              <a:t>Pleurobema</a:t>
            </a:r>
          </a:p>
          <a:p>
            <a:pPr lvl="2"/>
            <a:r>
              <a:rPr lang="en-US" sz="2200" i="1"/>
              <a:t>P. cordatum </a:t>
            </a:r>
            <a:r>
              <a:rPr lang="en-US" sz="2200"/>
              <a:t>(widespread)</a:t>
            </a:r>
          </a:p>
          <a:p>
            <a:pPr lvl="2"/>
            <a:r>
              <a:rPr lang="en-US" sz="2200" i="1"/>
              <a:t>P. riddellii </a:t>
            </a:r>
            <a:r>
              <a:rPr lang="en-US" sz="2200"/>
              <a:t>(TX &amp; LA)</a:t>
            </a:r>
          </a:p>
          <a:p>
            <a:pPr lvl="2"/>
            <a:r>
              <a:rPr lang="en-US" sz="2200" i="1"/>
              <a:t>P. rubrum </a:t>
            </a:r>
            <a:r>
              <a:rPr lang="en-US" sz="2200"/>
              <a:t>(widespread)</a:t>
            </a:r>
          </a:p>
          <a:p>
            <a:pPr lvl="2"/>
            <a:r>
              <a:rPr lang="en-US" sz="2200" i="1"/>
              <a:t>P. sintoxia </a:t>
            </a:r>
            <a:r>
              <a:rPr lang="en-US" sz="2200"/>
              <a:t>(widespread)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304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666633"/>
                  </a:outerShdw>
                </a:effectLst>
              </a:rPr>
              <a:t>Pleurobemini (Unionidae)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en-US"/>
          </a:p>
        </p:txBody>
      </p:sp>
      <p:pic>
        <p:nvPicPr>
          <p:cNvPr id="30723" name="Content Placeholder 9" descr="Fuscobema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675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sCAVMPD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5038" y="1525588"/>
            <a:ext cx="1325562" cy="13684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1" name="Picture 3" descr="imagesCAL3CJ6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" y="1524000"/>
            <a:ext cx="1819275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2" name="Picture 4" descr="imagesCARXT0C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75" y="1527175"/>
            <a:ext cx="1343025" cy="13668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3" name="Picture 5" descr="imagesCAVDO23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5" y="3201988"/>
            <a:ext cx="2047875" cy="13700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4" name="Picture 6" descr="imagesCANBCUS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3201988"/>
            <a:ext cx="2047875" cy="13700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5" name="Picture 7" descr="imagesCAI8HEX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1562100"/>
            <a:ext cx="1819275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6" name="Picture 8" descr="imagesCAEY94Q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4953000"/>
            <a:ext cx="1371600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7" name="Picture 9" descr="imagesCA16OAA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5200" y="4953000"/>
            <a:ext cx="1371600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8" name="Picture 10" descr="imagesCA7ZC41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15200" y="3200400"/>
            <a:ext cx="1316038" cy="13731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9" name="Picture 11" descr="imagesCA6MBYZ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5175" y="4953000"/>
            <a:ext cx="1216025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80" name="Picture 12" descr="imagesCA2IL7X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57538" y="4953000"/>
            <a:ext cx="1033462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81" name="Picture 13" descr="imagesCA1HQNEV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80000" y="3201988"/>
            <a:ext cx="2047875" cy="13700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304800" y="4572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666633"/>
                  </a:outerShdw>
                </a:effectLst>
              </a:rPr>
              <a:t>Expert Panel Ponders the Fusco-bema Question</a:t>
            </a:r>
            <a:endParaRPr lang="en-US" sz="2800" b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SSurveys CO101014102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900" y="304800"/>
            <a:ext cx="6083300" cy="6248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1685"/>
          <p:cNvSpPr>
            <a:spLocks noChangeArrowheads="1"/>
          </p:cNvSpPr>
          <p:nvPr/>
        </p:nvSpPr>
        <p:spPr bwMode="auto">
          <a:xfrm>
            <a:off x="-12700" y="0"/>
            <a:ext cx="4786313" cy="609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362499" name="Picture 1683" descr="FuscoBemaTree"/>
          <p:cNvPicPr>
            <a:picLocks noChangeAspect="1" noChangeArrowheads="1"/>
          </p:cNvPicPr>
          <p:nvPr/>
        </p:nvPicPr>
        <p:blipFill>
          <a:blip r:embed="rId3" cstate="print"/>
          <a:srcRect l="44464" t="16592" b="40738"/>
          <a:stretch>
            <a:fillRect/>
          </a:stretch>
        </p:blipFill>
        <p:spPr bwMode="auto">
          <a:xfrm>
            <a:off x="160338" y="0"/>
            <a:ext cx="2735262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2500" name="Text Box 228"/>
          <p:cNvSpPr txBox="1">
            <a:spLocks noChangeArrowheads="1"/>
          </p:cNvSpPr>
          <p:nvPr/>
        </p:nvSpPr>
        <p:spPr bwMode="auto">
          <a:xfrm>
            <a:off x="3505200" y="4648200"/>
            <a:ext cx="12922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i="1" dirty="0"/>
              <a:t>F. </a:t>
            </a:r>
            <a:r>
              <a:rPr lang="en-US" b="1" i="1" dirty="0" err="1"/>
              <a:t>flava</a:t>
            </a:r>
            <a:r>
              <a:rPr lang="en-US" b="1" i="1" dirty="0"/>
              <a:t>/</a:t>
            </a:r>
            <a:r>
              <a:rPr lang="en-US" b="1" i="1" dirty="0" err="1"/>
              <a:t>cerina</a:t>
            </a:r>
            <a:endParaRPr lang="en-US" b="1" i="1" dirty="0"/>
          </a:p>
          <a:p>
            <a:pPr algn="ctr" eaLnBrk="1" hangingPunct="1"/>
            <a:r>
              <a:rPr lang="en-US" b="1" dirty="0"/>
              <a:t>Widespread</a:t>
            </a:r>
          </a:p>
        </p:txBody>
      </p:sp>
      <p:sp>
        <p:nvSpPr>
          <p:cNvPr id="362501" name="Text Box 230"/>
          <p:cNvSpPr txBox="1">
            <a:spLocks noChangeArrowheads="1"/>
          </p:cNvSpPr>
          <p:nvPr/>
        </p:nvSpPr>
        <p:spPr bwMode="auto">
          <a:xfrm>
            <a:off x="2819400" y="28956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b="1" i="1"/>
              <a:t>F. flava </a:t>
            </a:r>
            <a:r>
              <a:rPr lang="en-US" b="1"/>
              <a:t>Little R</a:t>
            </a:r>
            <a:r>
              <a:rPr lang="en-US"/>
              <a:t>.</a:t>
            </a:r>
          </a:p>
        </p:txBody>
      </p:sp>
      <p:sp>
        <p:nvSpPr>
          <p:cNvPr id="362502" name="Text Box 232"/>
          <p:cNvSpPr txBox="1">
            <a:spLocks noChangeArrowheads="1"/>
          </p:cNvSpPr>
          <p:nvPr/>
        </p:nvSpPr>
        <p:spPr bwMode="auto">
          <a:xfrm>
            <a:off x="3200400" y="2401888"/>
            <a:ext cx="1697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 dirty="0"/>
              <a:t>F. cf. </a:t>
            </a:r>
            <a:r>
              <a:rPr lang="en-US" b="1" i="1" dirty="0" err="1"/>
              <a:t>sampsoniana</a:t>
            </a:r>
            <a:endParaRPr lang="en-US" b="1" i="1" dirty="0"/>
          </a:p>
        </p:txBody>
      </p:sp>
      <p:sp>
        <p:nvSpPr>
          <p:cNvPr id="362503" name="Text Box 234"/>
          <p:cNvSpPr txBox="1">
            <a:spLocks noChangeArrowheads="1"/>
          </p:cNvSpPr>
          <p:nvPr/>
        </p:nvSpPr>
        <p:spPr bwMode="auto">
          <a:xfrm>
            <a:off x="3244850" y="2173288"/>
            <a:ext cx="1235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/>
              <a:t>F. ozarkensis</a:t>
            </a:r>
          </a:p>
        </p:txBody>
      </p:sp>
      <p:sp>
        <p:nvSpPr>
          <p:cNvPr id="362504" name="Text Box 236"/>
          <p:cNvSpPr txBox="1">
            <a:spLocks noChangeArrowheads="1"/>
          </p:cNvSpPr>
          <p:nvPr/>
        </p:nvSpPr>
        <p:spPr bwMode="auto">
          <a:xfrm>
            <a:off x="2908300" y="1473200"/>
            <a:ext cx="1851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 dirty="0"/>
              <a:t>F. </a:t>
            </a:r>
            <a:r>
              <a:rPr lang="en-US" b="1" i="1" dirty="0" err="1"/>
              <a:t>askewi</a:t>
            </a:r>
            <a:r>
              <a:rPr lang="en-US" b="1" i="1" dirty="0"/>
              <a:t>/</a:t>
            </a:r>
            <a:r>
              <a:rPr lang="en-US" b="1" i="1" dirty="0" err="1"/>
              <a:t>lananensis</a:t>
            </a:r>
            <a:endParaRPr lang="en-US" b="1" i="1" dirty="0"/>
          </a:p>
        </p:txBody>
      </p:sp>
      <p:sp>
        <p:nvSpPr>
          <p:cNvPr id="362505" name="Rectangle 1687"/>
          <p:cNvSpPr>
            <a:spLocks noChangeArrowheads="1"/>
          </p:cNvSpPr>
          <p:nvPr/>
        </p:nvSpPr>
        <p:spPr bwMode="auto">
          <a:xfrm>
            <a:off x="679450" y="6350"/>
            <a:ext cx="1787525" cy="69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62506" name="Text Box 1690"/>
          <p:cNvSpPr txBox="1">
            <a:spLocks noChangeArrowheads="1"/>
          </p:cNvSpPr>
          <p:nvPr/>
        </p:nvSpPr>
        <p:spPr bwMode="auto">
          <a:xfrm>
            <a:off x="3121025" y="36513"/>
            <a:ext cx="1762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i="1" dirty="0"/>
              <a:t>P. </a:t>
            </a:r>
            <a:r>
              <a:rPr lang="en-US" b="1" i="1" dirty="0" err="1"/>
              <a:t>cordatum</a:t>
            </a:r>
            <a:r>
              <a:rPr lang="en-US" b="1" i="1" dirty="0"/>
              <a:t>/</a:t>
            </a:r>
          </a:p>
          <a:p>
            <a:pPr algn="ctr" eaLnBrk="1" hangingPunct="1"/>
            <a:r>
              <a:rPr lang="en-US" b="1" i="1" dirty="0"/>
              <a:t>F. </a:t>
            </a:r>
            <a:r>
              <a:rPr lang="en-US" b="1" i="1" dirty="0" err="1"/>
              <a:t>subrotunda</a:t>
            </a:r>
            <a:r>
              <a:rPr lang="en-US" b="1" i="1" dirty="0"/>
              <a:t>/</a:t>
            </a:r>
          </a:p>
          <a:p>
            <a:pPr algn="ctr" eaLnBrk="1" hangingPunct="1"/>
            <a:r>
              <a:rPr lang="en-US" b="1" i="1" dirty="0"/>
              <a:t>F. </a:t>
            </a:r>
            <a:r>
              <a:rPr lang="en-US" b="1" i="1" dirty="0" err="1"/>
              <a:t>flava</a:t>
            </a:r>
            <a:endParaRPr lang="en-US" b="1" i="1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4953000" y="2362200"/>
            <a:ext cx="2057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5562600" y="2667000"/>
            <a:ext cx="1447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>
            <a:off x="4876800" y="3048000"/>
            <a:ext cx="457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2516982" y="1715294"/>
            <a:ext cx="8382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2628901" y="419100"/>
            <a:ext cx="83820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3087688" y="2324100"/>
            <a:ext cx="2270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125788" y="2590800"/>
            <a:ext cx="1508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2743201" y="2971800"/>
            <a:ext cx="45720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1333501" y="4991100"/>
            <a:ext cx="327660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2516" name="Picture 20" descr="62_top_br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2667000"/>
            <a:ext cx="2095500" cy="1419225"/>
          </a:xfrm>
          <a:prstGeom prst="rect">
            <a:avLst/>
          </a:prstGeom>
          <a:noFill/>
        </p:spPr>
      </p:pic>
      <p:pic>
        <p:nvPicPr>
          <p:cNvPr id="362517" name="Picture 21" descr="62_top_bl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667000"/>
            <a:ext cx="1752600" cy="1493838"/>
          </a:xfrm>
          <a:prstGeom prst="rect">
            <a:avLst/>
          </a:prstGeom>
          <a:noFill/>
        </p:spPr>
      </p:pic>
      <p:pic>
        <p:nvPicPr>
          <p:cNvPr id="362518" name="Picture 22" descr="62_br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4800600"/>
            <a:ext cx="1952625" cy="1751013"/>
          </a:xfrm>
          <a:prstGeom prst="rect">
            <a:avLst/>
          </a:prstGeom>
          <a:noFill/>
        </p:spPr>
      </p:pic>
      <p:pic>
        <p:nvPicPr>
          <p:cNvPr id="362519" name="Picture 23" descr="62_bm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4876800"/>
            <a:ext cx="1933575" cy="1493838"/>
          </a:xfrm>
          <a:prstGeom prst="rect">
            <a:avLst/>
          </a:prstGeom>
          <a:noFill/>
        </p:spPr>
      </p:pic>
      <p:pic>
        <p:nvPicPr>
          <p:cNvPr id="362520" name="Picture 24" descr="62_bl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5181600"/>
            <a:ext cx="1828800" cy="1433513"/>
          </a:xfrm>
          <a:prstGeom prst="rect">
            <a:avLst/>
          </a:prstGeom>
          <a:noFill/>
        </p:spPr>
      </p:pic>
      <p:pic>
        <p:nvPicPr>
          <p:cNvPr id="362521" name="Picture 25" descr="62_top_tr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685800"/>
            <a:ext cx="2286000" cy="1900238"/>
          </a:xfrm>
          <a:prstGeom prst="rect">
            <a:avLst/>
          </a:prstGeom>
          <a:noFill/>
        </p:spPr>
      </p:pic>
      <p:pic>
        <p:nvPicPr>
          <p:cNvPr id="362522" name="Picture 26" descr="62_top_tl cop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914400"/>
            <a:ext cx="1857375" cy="13176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522" name="Group 224"/>
          <p:cNvGrpSpPr>
            <a:grpSpLocks/>
          </p:cNvGrpSpPr>
          <p:nvPr/>
        </p:nvGrpSpPr>
        <p:grpSpPr bwMode="auto">
          <a:xfrm>
            <a:off x="304800" y="457200"/>
            <a:ext cx="2590799" cy="6096000"/>
            <a:chOff x="480" y="672"/>
            <a:chExt cx="2973" cy="4560"/>
          </a:xfrm>
        </p:grpSpPr>
        <p:pic>
          <p:nvPicPr>
            <p:cNvPr id="363523" name="Picture 220" descr="FuscoBemaTree"/>
            <p:cNvPicPr>
              <a:picLocks noChangeAspect="1" noChangeArrowheads="1"/>
            </p:cNvPicPr>
            <p:nvPr/>
          </p:nvPicPr>
          <p:blipFill>
            <a:blip r:embed="rId3" cstate="print"/>
            <a:srcRect l="49014" t="61615"/>
            <a:stretch>
              <a:fillRect/>
            </a:stretch>
          </p:blipFill>
          <p:spPr bwMode="auto">
            <a:xfrm>
              <a:off x="480" y="672"/>
              <a:ext cx="2973" cy="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3524" name="Line 221"/>
            <p:cNvSpPr>
              <a:spLocks noChangeShapeType="1"/>
            </p:cNvSpPr>
            <p:nvPr/>
          </p:nvSpPr>
          <p:spPr bwMode="auto">
            <a:xfrm>
              <a:off x="2400" y="1728"/>
              <a:ext cx="0" cy="34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525" name="Line 222"/>
            <p:cNvSpPr>
              <a:spLocks noChangeShapeType="1"/>
            </p:cNvSpPr>
            <p:nvPr/>
          </p:nvSpPr>
          <p:spPr bwMode="auto">
            <a:xfrm>
              <a:off x="2400" y="1056"/>
              <a:ext cx="0" cy="6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526" name="Line 223"/>
            <p:cNvSpPr>
              <a:spLocks noChangeShapeType="1"/>
            </p:cNvSpPr>
            <p:nvPr/>
          </p:nvSpPr>
          <p:spPr bwMode="auto">
            <a:xfrm>
              <a:off x="2400" y="672"/>
              <a:ext cx="0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3527" name="Text Box 225"/>
          <p:cNvSpPr txBox="1">
            <a:spLocks noChangeArrowheads="1"/>
          </p:cNvSpPr>
          <p:nvPr/>
        </p:nvSpPr>
        <p:spPr bwMode="auto">
          <a:xfrm>
            <a:off x="3117850" y="3554413"/>
            <a:ext cx="18954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i="1"/>
              <a:t>P. rubrum/sintoxia</a:t>
            </a:r>
          </a:p>
          <a:p>
            <a:pPr algn="ctr" eaLnBrk="1" hangingPunct="1"/>
            <a:r>
              <a:rPr lang="en-US" b="1"/>
              <a:t>Widespread</a:t>
            </a:r>
          </a:p>
        </p:txBody>
      </p:sp>
      <p:sp>
        <p:nvSpPr>
          <p:cNvPr id="363528" name="Text Box 226"/>
          <p:cNvSpPr txBox="1">
            <a:spLocks noChangeArrowheads="1"/>
          </p:cNvSpPr>
          <p:nvPr/>
        </p:nvSpPr>
        <p:spPr bwMode="auto">
          <a:xfrm>
            <a:off x="3117850" y="820738"/>
            <a:ext cx="16859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i="1" dirty="0" err="1"/>
              <a:t>Pleurobema</a:t>
            </a:r>
            <a:r>
              <a:rPr lang="en-US" b="1" i="1" dirty="0"/>
              <a:t> sp.</a:t>
            </a:r>
            <a:r>
              <a:rPr lang="en-US" b="1" dirty="0"/>
              <a:t> </a:t>
            </a:r>
          </a:p>
          <a:p>
            <a:pPr algn="ctr" eaLnBrk="1" hangingPunct="1"/>
            <a:r>
              <a:rPr lang="en-US" b="1" dirty="0"/>
              <a:t>Ouachita R.</a:t>
            </a:r>
          </a:p>
        </p:txBody>
      </p:sp>
      <p:sp>
        <p:nvSpPr>
          <p:cNvPr id="363529" name="Text Box 227"/>
          <p:cNvSpPr txBox="1">
            <a:spLocks noChangeArrowheads="1"/>
          </p:cNvSpPr>
          <p:nvPr/>
        </p:nvSpPr>
        <p:spPr bwMode="auto">
          <a:xfrm>
            <a:off x="2986088" y="114300"/>
            <a:ext cx="20383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i="1" dirty="0"/>
              <a:t>P. </a:t>
            </a:r>
            <a:r>
              <a:rPr lang="en-US" b="1" i="1" dirty="0" err="1"/>
              <a:t>riddellii</a:t>
            </a:r>
            <a:endParaRPr lang="en-US" b="1" i="1" dirty="0"/>
          </a:p>
          <a:p>
            <a:pPr algn="ctr" eaLnBrk="1" hangingPunct="1"/>
            <a:r>
              <a:rPr lang="en-US" b="1" dirty="0"/>
              <a:t>Little R. &amp; Sabine R.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10800000">
            <a:off x="5105400" y="685800"/>
            <a:ext cx="91598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4876800" y="14478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3532" name="Picture 12" descr="63_br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648200"/>
            <a:ext cx="5457825" cy="1835150"/>
          </a:xfrm>
          <a:prstGeom prst="rect">
            <a:avLst/>
          </a:prstGeom>
          <a:noFill/>
        </p:spPr>
      </p:pic>
      <p:pic>
        <p:nvPicPr>
          <p:cNvPr id="363533" name="Picture 13" descr="63_top_tl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57200"/>
            <a:ext cx="3200400" cy="1574800"/>
          </a:xfrm>
          <a:prstGeom prst="rect">
            <a:avLst/>
          </a:prstGeom>
          <a:noFill/>
        </p:spPr>
      </p:pic>
      <p:pic>
        <p:nvPicPr>
          <p:cNvPr id="363534" name="Picture 14" descr="63_top_bl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905000"/>
            <a:ext cx="1733550" cy="1555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31" name="Group 15"/>
          <p:cNvGrpSpPr>
            <a:grpSpLocks/>
          </p:cNvGrpSpPr>
          <p:nvPr/>
        </p:nvGrpSpPr>
        <p:grpSpPr bwMode="auto">
          <a:xfrm>
            <a:off x="838200" y="381000"/>
            <a:ext cx="7467600" cy="6019800"/>
            <a:chOff x="0" y="0"/>
            <a:chExt cx="5760" cy="4326"/>
          </a:xfrm>
        </p:grpSpPr>
        <p:pic>
          <p:nvPicPr>
            <p:cNvPr id="34818" name="Content Placeholder 9" descr="Fuscobema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1" name="Straight Connector 50"/>
            <p:cNvCxnSpPr/>
            <p:nvPr/>
          </p:nvCxnSpPr>
          <p:spPr>
            <a:xfrm rot="16200000" flipH="1">
              <a:off x="1480" y="2152"/>
              <a:ext cx="4320" cy="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60"/>
            <p:cNvGrpSpPr>
              <a:grpSpLocks/>
            </p:cNvGrpSpPr>
            <p:nvPr/>
          </p:nvGrpSpPr>
          <p:grpSpPr bwMode="auto">
            <a:xfrm>
              <a:off x="96" y="240"/>
              <a:ext cx="5568" cy="3984"/>
              <a:chOff x="152400" y="381000"/>
              <a:chExt cx="8839200" cy="6324600"/>
            </a:xfrm>
          </p:grpSpPr>
          <p:grpSp>
            <p:nvGrpSpPr>
              <p:cNvPr id="34821" name="Group 55"/>
              <p:cNvGrpSpPr>
                <a:grpSpLocks/>
              </p:cNvGrpSpPr>
              <p:nvPr/>
            </p:nvGrpSpPr>
            <p:grpSpPr bwMode="auto">
              <a:xfrm>
                <a:off x="152400" y="381000"/>
                <a:ext cx="5562600" cy="6324600"/>
                <a:chOff x="152400" y="381000"/>
                <a:chExt cx="5562600" cy="632460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52400" y="381000"/>
                  <a:ext cx="1981200" cy="1600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2209800" y="381000"/>
                  <a:ext cx="1828800" cy="1600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4114800" y="381000"/>
                  <a:ext cx="1600200" cy="1600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152400" y="1981200"/>
                  <a:ext cx="5562600" cy="47244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5867400" y="381000"/>
                <a:ext cx="3124200" cy="2971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943600" y="3429000"/>
                <a:ext cx="3048000" cy="3276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4" name="Group 65"/>
            <p:cNvGrpSpPr>
              <a:grpSpLocks/>
            </p:cNvGrpSpPr>
            <p:nvPr/>
          </p:nvGrpSpPr>
          <p:grpSpPr bwMode="auto">
            <a:xfrm>
              <a:off x="1296" y="1248"/>
              <a:ext cx="4368" cy="2928"/>
              <a:chOff x="2057400" y="1981200"/>
              <a:chExt cx="6934200" cy="4648200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 rot="16200000" flipH="1">
                <a:off x="-228600" y="4267200"/>
                <a:ext cx="4648200" cy="7620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58" idx="1"/>
                <a:endCxn id="58" idx="3"/>
              </p:cNvCxnSpPr>
              <p:nvPr/>
            </p:nvCxnSpPr>
            <p:spPr>
              <a:xfrm rot="10800000" flipH="1">
                <a:off x="5943600" y="5067300"/>
                <a:ext cx="30480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 idx="4294967295"/>
          </p:nvPr>
        </p:nvSpPr>
        <p:spPr>
          <a:xfrm>
            <a:off x="228600" y="381000"/>
            <a:ext cx="8610600" cy="1143000"/>
          </a:xfrm>
        </p:spPr>
        <p:txBody>
          <a:bodyPr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</a:rPr>
              <a:t>Pleurobemini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</a:rPr>
              <a:t>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905000"/>
            <a:ext cx="8229600" cy="2133600"/>
          </a:xfrm>
        </p:spPr>
        <p:txBody>
          <a:bodyPr/>
          <a:lstStyle/>
          <a:p>
            <a:pPr>
              <a:buSzTx/>
              <a:buFont typeface="Wingdings" pitchFamily="2" charset="2"/>
              <a:buChar char="§"/>
            </a:pPr>
            <a:r>
              <a:rPr lang="en-US" sz="2400" b="1" i="1" dirty="0"/>
              <a:t>F. </a:t>
            </a:r>
            <a:r>
              <a:rPr lang="en-US" sz="2400" b="1" i="1" dirty="0" err="1"/>
              <a:t>ebena</a:t>
            </a:r>
            <a:r>
              <a:rPr lang="en-US" sz="2400" b="1" i="1" dirty="0"/>
              <a:t> </a:t>
            </a:r>
            <a:r>
              <a:rPr lang="en-US" sz="2400" b="1" dirty="0"/>
              <a:t>was not recovered within the </a:t>
            </a:r>
            <a:r>
              <a:rPr lang="en-US" sz="2400" b="1" dirty="0" err="1" smtClean="0"/>
              <a:t>Pleurobemini</a:t>
            </a:r>
            <a:endParaRPr lang="en-US" sz="2400" b="1" dirty="0"/>
          </a:p>
          <a:p>
            <a:pPr>
              <a:buSzTx/>
              <a:buFont typeface="Wingdings" pitchFamily="2" charset="2"/>
              <a:buChar char="§"/>
            </a:pPr>
            <a:r>
              <a:rPr lang="en-US" sz="2400" b="1" i="1" dirty="0"/>
              <a:t>F. </a:t>
            </a:r>
            <a:r>
              <a:rPr lang="en-US" sz="2400" b="1" i="1" dirty="0" err="1"/>
              <a:t>askweii</a:t>
            </a:r>
            <a:r>
              <a:rPr lang="en-US" sz="2400" b="1" i="1" dirty="0"/>
              <a:t> </a:t>
            </a:r>
            <a:r>
              <a:rPr lang="en-US" sz="2400" b="1" dirty="0"/>
              <a:t>and </a:t>
            </a:r>
            <a:r>
              <a:rPr lang="en-US" sz="2400" b="1" i="1" dirty="0"/>
              <a:t>F. </a:t>
            </a:r>
            <a:r>
              <a:rPr lang="en-US" sz="2400" b="1" i="1" dirty="0" err="1"/>
              <a:t>lananensis</a:t>
            </a:r>
            <a:r>
              <a:rPr lang="en-US" sz="2400" b="1" i="1" dirty="0"/>
              <a:t> </a:t>
            </a:r>
            <a:r>
              <a:rPr lang="en-US" sz="2400" b="1" dirty="0"/>
              <a:t>were </a:t>
            </a:r>
            <a:r>
              <a:rPr lang="en-US" sz="2400" b="1" dirty="0" smtClean="0"/>
              <a:t>indistinguishable</a:t>
            </a:r>
            <a:endParaRPr lang="en-US" sz="2400" b="1" dirty="0"/>
          </a:p>
          <a:p>
            <a:pPr>
              <a:buSzTx/>
              <a:buFont typeface="Wingdings" pitchFamily="2" charset="2"/>
              <a:buChar char="§"/>
            </a:pPr>
            <a:r>
              <a:rPr lang="en-US" sz="2400" b="1" dirty="0"/>
              <a:t>One lineage was revealed in western Ozarks</a:t>
            </a:r>
          </a:p>
          <a:p>
            <a:pPr lvl="1">
              <a:buSzTx/>
              <a:buFont typeface="Wingdings" pitchFamily="2" charset="2"/>
              <a:buChar char="§"/>
            </a:pPr>
            <a:r>
              <a:rPr lang="en-US" sz="2400" b="1" i="1" dirty="0"/>
              <a:t>F. </a:t>
            </a:r>
            <a:r>
              <a:rPr lang="en-US" sz="2400" b="1" i="1" dirty="0" err="1"/>
              <a:t>flava</a:t>
            </a:r>
            <a:r>
              <a:rPr lang="en-US" sz="2400" b="1" i="1" dirty="0"/>
              <a:t> </a:t>
            </a:r>
            <a:r>
              <a:rPr lang="en-US" sz="2400" b="1" i="1" dirty="0" err="1"/>
              <a:t>sampsoniana</a:t>
            </a:r>
            <a:endParaRPr lang="en-US" sz="2400" b="1" i="1" dirty="0"/>
          </a:p>
          <a:p>
            <a:pPr>
              <a:buSzTx/>
              <a:buFont typeface="Wingdings" pitchFamily="2" charset="2"/>
              <a:buChar char="§"/>
            </a:pPr>
            <a:r>
              <a:rPr lang="en-US" sz="2400" b="1" dirty="0"/>
              <a:t>Unique </a:t>
            </a:r>
            <a:r>
              <a:rPr lang="en-US" sz="2400" b="1" i="1" dirty="0"/>
              <a:t>F. ‘</a:t>
            </a:r>
            <a:r>
              <a:rPr lang="en-US" sz="2400" b="1" i="1" dirty="0" err="1"/>
              <a:t>flava</a:t>
            </a:r>
            <a:r>
              <a:rPr lang="en-US" sz="2400" b="1" i="1" dirty="0"/>
              <a:t>’ </a:t>
            </a:r>
            <a:r>
              <a:rPr lang="en-US" sz="2400" b="1" dirty="0" err="1"/>
              <a:t>haplotypes</a:t>
            </a:r>
            <a:r>
              <a:rPr lang="en-US" sz="2400" b="1" dirty="0"/>
              <a:t> revealed in the Little River </a:t>
            </a:r>
            <a:r>
              <a:rPr lang="en-US" sz="2400" b="1" dirty="0" smtClean="0"/>
              <a:t>system</a:t>
            </a:r>
            <a:endParaRPr lang="en-US" sz="2400" b="1" dirty="0"/>
          </a:p>
          <a:p>
            <a:pPr>
              <a:buSzTx/>
              <a:buFont typeface="Wingdings" pitchFamily="2" charset="2"/>
              <a:buChar char="§"/>
            </a:pPr>
            <a:r>
              <a:rPr lang="en-US" sz="2400" b="1" dirty="0"/>
              <a:t>One </a:t>
            </a:r>
            <a:r>
              <a:rPr lang="en-US" sz="2400" b="1" dirty="0" err="1"/>
              <a:t>clade</a:t>
            </a:r>
            <a:r>
              <a:rPr lang="en-US" sz="2400" b="1" dirty="0"/>
              <a:t> recovered containing individuals morphologically identified as </a:t>
            </a:r>
            <a:r>
              <a:rPr lang="en-US" sz="2400" b="1" i="1" dirty="0"/>
              <a:t>P. </a:t>
            </a:r>
            <a:r>
              <a:rPr lang="en-US" sz="2400" b="1" i="1" dirty="0" err="1"/>
              <a:t>cordatum</a:t>
            </a:r>
            <a:r>
              <a:rPr lang="en-US" sz="2400" b="1" dirty="0"/>
              <a:t>, </a:t>
            </a:r>
            <a:r>
              <a:rPr lang="en-US" sz="2400" b="1" i="1" dirty="0"/>
              <a:t>F. </a:t>
            </a:r>
            <a:r>
              <a:rPr lang="en-US" sz="2400" b="1" i="1" dirty="0" err="1"/>
              <a:t>flava</a:t>
            </a:r>
            <a:r>
              <a:rPr lang="en-US" sz="2400" b="1" dirty="0"/>
              <a:t>, and </a:t>
            </a:r>
            <a:r>
              <a:rPr lang="en-US" sz="2400" b="1" i="1" dirty="0"/>
              <a:t>P. </a:t>
            </a:r>
            <a:r>
              <a:rPr lang="en-US" sz="2400" b="1" i="1" dirty="0" err="1" smtClean="0"/>
              <a:t>rubrum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6" name="Picture 14" descr="Slid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3124200" cy="2432050"/>
          </a:xfrm>
          <a:prstGeom prst="rect">
            <a:avLst/>
          </a:prstGeom>
          <a:noFill/>
        </p:spPr>
      </p:pic>
      <p:pic>
        <p:nvPicPr>
          <p:cNvPr id="23567" name="Picture 15" descr="Slide 15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447800"/>
            <a:ext cx="3276600" cy="2422525"/>
          </a:xfrm>
          <a:prstGeom prst="rect">
            <a:avLst/>
          </a:prstGeom>
          <a:noFill/>
        </p:spPr>
      </p:pic>
      <p:pic>
        <p:nvPicPr>
          <p:cNvPr id="23568" name="Picture 16" descr="Slide 15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62400"/>
            <a:ext cx="3429000" cy="2408238"/>
          </a:xfrm>
          <a:prstGeom prst="rect">
            <a:avLst/>
          </a:prstGeom>
          <a:noFill/>
        </p:spPr>
      </p:pic>
      <p:pic>
        <p:nvPicPr>
          <p:cNvPr id="23569" name="Picture 17" descr="Slide 15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810000"/>
            <a:ext cx="3276600" cy="270192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885224" y="609600"/>
            <a:ext cx="3373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/>
              <a:t>Quadrula</a:t>
            </a:r>
            <a:r>
              <a:rPr lang="en-US" i="1" dirty="0"/>
              <a:t> </a:t>
            </a:r>
            <a:r>
              <a:rPr lang="en-US" i="1" dirty="0" err="1"/>
              <a:t>apiculata</a:t>
            </a:r>
            <a:r>
              <a:rPr lang="en-US" i="1" dirty="0"/>
              <a:t> </a:t>
            </a:r>
            <a:r>
              <a:rPr lang="en-US" dirty="0"/>
              <a:t>(Say 1829)</a:t>
            </a:r>
            <a:r>
              <a:rPr lang="en-US" dirty="0" smtClean="0"/>
              <a:t> </a:t>
            </a:r>
            <a:endParaRPr lang="en-US" b="1" dirty="0">
              <a:effectLst>
                <a:outerShdw blurRad="38100" dist="38100" dir="2700000" algn="tl">
                  <a:srgbClr val="666633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0200" y="533400"/>
            <a:ext cx="5181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/>
              <a:t>Quadrula</a:t>
            </a:r>
            <a:r>
              <a:rPr lang="en-US" sz="2400" i="1" dirty="0"/>
              <a:t> </a:t>
            </a:r>
            <a:r>
              <a:rPr lang="en-US" sz="2400" i="1" dirty="0" err="1"/>
              <a:t>nobilis</a:t>
            </a:r>
            <a:r>
              <a:rPr lang="en-US" sz="2400" i="1" dirty="0"/>
              <a:t> </a:t>
            </a:r>
            <a:r>
              <a:rPr lang="en-US" sz="2400" dirty="0"/>
              <a:t>(Conrad 1853)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7" name="Picture 6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71600"/>
            <a:ext cx="3124200" cy="2492309"/>
          </a:xfrm>
          <a:prstGeom prst="rect">
            <a:avLst/>
          </a:prstGeom>
          <a:noFill/>
        </p:spPr>
      </p:pic>
      <p:pic>
        <p:nvPicPr>
          <p:cNvPr id="8" name="Picture 7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371600"/>
            <a:ext cx="3124200" cy="2588351"/>
          </a:xfrm>
          <a:prstGeom prst="rect">
            <a:avLst/>
          </a:prstGeom>
          <a:noFill/>
        </p:spPr>
      </p:pic>
      <p:pic>
        <p:nvPicPr>
          <p:cNvPr id="9" name="Picture 8" descr="Picture3"/>
          <p:cNvPicPr>
            <a:picLocks noChangeAspect="1" noChangeArrowheads="1"/>
          </p:cNvPicPr>
          <p:nvPr/>
        </p:nvPicPr>
        <p:blipFill>
          <a:blip r:embed="rId5" cstate="print"/>
          <a:srcRect l="8095" r="4762"/>
          <a:stretch>
            <a:fillRect/>
          </a:stretch>
        </p:blipFill>
        <p:spPr bwMode="auto">
          <a:xfrm>
            <a:off x="3048000" y="3733800"/>
            <a:ext cx="2971799" cy="271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39825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666633"/>
                  </a:outerShdw>
                </a:effectLst>
                <a:latin typeface="Arial" pitchFamily="34" charset="0"/>
              </a:rPr>
              <a:t>Acknowledgements</a:t>
            </a:r>
          </a:p>
        </p:txBody>
      </p:sp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2476500" y="1231900"/>
            <a:ext cx="4349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b="1" u="sng"/>
              <a:t>Funding</a:t>
            </a:r>
            <a:endParaRPr lang="en-US" u="sng"/>
          </a:p>
          <a:p>
            <a:pPr algn="ctr"/>
            <a:r>
              <a:rPr lang="en-US" b="1"/>
              <a:t>Arkansas Game and Fish Commission</a:t>
            </a:r>
          </a:p>
          <a:p>
            <a:pPr algn="ctr"/>
            <a:r>
              <a:rPr lang="en-US" b="1"/>
              <a:t>USDA – Ouachita National Forest</a:t>
            </a:r>
          </a:p>
          <a:p>
            <a:pPr algn="ctr"/>
            <a:r>
              <a:rPr lang="en-US" b="1"/>
              <a:t>U.S. Fish and Wildlife Service</a:t>
            </a:r>
          </a:p>
        </p:txBody>
      </p:sp>
      <p:sp>
        <p:nvSpPr>
          <p:cNvPr id="294916" name="Rectangle 4"/>
          <p:cNvSpPr>
            <a:spLocks noChangeArrowheads="1"/>
          </p:cNvSpPr>
          <p:nvPr/>
        </p:nvSpPr>
        <p:spPr bwMode="auto">
          <a:xfrm>
            <a:off x="2662238" y="2286000"/>
            <a:ext cx="3979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000" b="1" u="sng"/>
              <a:t>Advice, Assistance, Specimens</a:t>
            </a:r>
          </a:p>
        </p:txBody>
      </p:sp>
      <p:grpSp>
        <p:nvGrpSpPr>
          <p:cNvPr id="294917" name="Group 5"/>
          <p:cNvGrpSpPr>
            <a:grpSpLocks/>
          </p:cNvGrpSpPr>
          <p:nvPr/>
        </p:nvGrpSpPr>
        <p:grpSpPr bwMode="auto">
          <a:xfrm>
            <a:off x="1301750" y="2590800"/>
            <a:ext cx="6699250" cy="4003675"/>
            <a:chOff x="786" y="1702"/>
            <a:chExt cx="4220" cy="2522"/>
          </a:xfrm>
        </p:grpSpPr>
        <p:sp>
          <p:nvSpPr>
            <p:cNvPr id="294918" name="Rectangle 6"/>
            <p:cNvSpPr>
              <a:spLocks noChangeArrowheads="1"/>
            </p:cNvSpPr>
            <p:nvPr/>
          </p:nvSpPr>
          <p:spPr bwMode="auto">
            <a:xfrm>
              <a:off x="786" y="1702"/>
              <a:ext cx="1217" cy="2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600" b="1"/>
                <a:t>Steve Ahlstedt</a:t>
              </a:r>
            </a:p>
            <a:p>
              <a:r>
                <a:rPr lang="en-US" sz="1600" b="1"/>
                <a:t>Chris Barnhart</a:t>
              </a:r>
            </a:p>
            <a:p>
              <a:r>
                <a:rPr lang="en-US" sz="1600" b="1"/>
                <a:t>Mary Barnett</a:t>
              </a:r>
            </a:p>
            <a:p>
              <a:r>
                <a:rPr lang="en-US" sz="1600" b="1"/>
                <a:t>Anita Benedict </a:t>
              </a:r>
            </a:p>
            <a:p>
              <a:r>
                <a:rPr lang="en-US" sz="1600" b="1"/>
                <a:t>Art Bogan</a:t>
              </a:r>
            </a:p>
            <a:p>
              <a:r>
                <a:rPr lang="en-US" sz="1600" b="1"/>
                <a:t>Sue Bruenderman</a:t>
              </a:r>
            </a:p>
            <a:p>
              <a:r>
                <a:rPr lang="en-US" sz="1600" b="1"/>
                <a:t>Eric Chapman </a:t>
              </a:r>
            </a:p>
            <a:p>
              <a:r>
                <a:rPr lang="en-US" sz="1600" b="1"/>
                <a:t>Ron Cicerello</a:t>
              </a:r>
            </a:p>
            <a:p>
              <a:r>
                <a:rPr lang="en-US" sz="1600" b="1"/>
                <a:t>Betty Crump</a:t>
              </a:r>
            </a:p>
            <a:p>
              <a:r>
                <a:rPr lang="en-US" sz="1600" b="1"/>
                <a:t>Trey Crumpton </a:t>
              </a:r>
            </a:p>
            <a:p>
              <a:r>
                <a:rPr lang="en-US" sz="1600" b="1"/>
                <a:t>Kevin Cummings </a:t>
              </a:r>
            </a:p>
            <a:p>
              <a:r>
                <a:rPr lang="en-US" sz="1600" b="1"/>
                <a:t>Gerl Dinkins</a:t>
              </a:r>
            </a:p>
            <a:p>
              <a:r>
                <a:rPr lang="en-US" sz="1600" b="1"/>
                <a:t>Jeff Garner</a:t>
              </a:r>
            </a:p>
            <a:p>
              <a:r>
                <a:rPr lang="en-US" sz="1600" b="1"/>
                <a:t>Paul Greenhall </a:t>
              </a:r>
            </a:p>
            <a:p>
              <a:r>
                <a:rPr lang="en-US" sz="1600" b="1"/>
                <a:t>Wendell Haag</a:t>
              </a:r>
            </a:p>
            <a:p>
              <a:r>
                <a:rPr lang="en-US" sz="1600" b="1"/>
                <a:t>Paul Hartfield</a:t>
              </a:r>
            </a:p>
          </p:txBody>
        </p:sp>
        <p:sp>
          <p:nvSpPr>
            <p:cNvPr id="294919" name="Rectangle 7"/>
            <p:cNvSpPr>
              <a:spLocks noChangeArrowheads="1"/>
            </p:cNvSpPr>
            <p:nvPr/>
          </p:nvSpPr>
          <p:spPr bwMode="auto">
            <a:xfrm>
              <a:off x="2124" y="1702"/>
              <a:ext cx="1462" cy="2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600" b="1"/>
                <a:t>Bob Hershler </a:t>
              </a:r>
            </a:p>
            <a:p>
              <a:r>
                <a:rPr lang="en-US" sz="1600" b="1"/>
                <a:t>Bob Howells</a:t>
              </a:r>
            </a:p>
            <a:p>
              <a:r>
                <a:rPr lang="en-US" sz="1600" b="1"/>
                <a:t>Christian Hutson</a:t>
              </a:r>
            </a:p>
            <a:p>
              <a:r>
                <a:rPr lang="en-US" sz="1600" b="1"/>
                <a:t>Bob Jones</a:t>
              </a:r>
            </a:p>
            <a:p>
              <a:r>
                <a:rPr lang="en-US" sz="1600" b="1"/>
                <a:t>Ron Johnson</a:t>
              </a:r>
            </a:p>
            <a:p>
              <a:r>
                <a:rPr lang="en-US" sz="1600" b="1"/>
                <a:t>Mark Hove</a:t>
              </a:r>
            </a:p>
            <a:p>
              <a:r>
                <a:rPr lang="en-US" sz="1600" b="1"/>
                <a:t>Kody Kuehnl</a:t>
              </a:r>
            </a:p>
            <a:p>
              <a:r>
                <a:rPr lang="en-US" sz="1600" b="1"/>
                <a:t>Monte McGregor </a:t>
              </a:r>
            </a:p>
            <a:p>
              <a:r>
                <a:rPr lang="en-US" sz="1600" b="1"/>
                <a:t>Stuart McGregor</a:t>
              </a:r>
            </a:p>
            <a:p>
              <a:r>
                <a:rPr lang="en-US" sz="1600" b="1"/>
                <a:t>Edie Marsh-Matthews </a:t>
              </a:r>
            </a:p>
            <a:p>
              <a:r>
                <a:rPr lang="en-US" sz="1600" b="1"/>
                <a:t>Mike Mather </a:t>
              </a:r>
            </a:p>
            <a:p>
              <a:r>
                <a:rPr lang="en-US" sz="1600" b="1"/>
                <a:t>Chris Mayer </a:t>
              </a:r>
            </a:p>
            <a:p>
              <a:r>
                <a:rPr lang="en-US" sz="1600" b="1"/>
                <a:t>Brian Obermeyer</a:t>
              </a:r>
            </a:p>
            <a:p>
              <a:r>
                <a:rPr lang="en-US" sz="1600" b="1"/>
                <a:t>Andy Peck</a:t>
              </a:r>
            </a:p>
            <a:p>
              <a:r>
                <a:rPr lang="en-US" sz="1600" b="1"/>
                <a:t>Kevin Roe</a:t>
              </a:r>
            </a:p>
            <a:p>
              <a:r>
                <a:rPr lang="en-US" sz="1600" b="1"/>
                <a:t>Todd Slack</a:t>
              </a:r>
              <a:r>
                <a:rPr lang="en-US" sz="1600"/>
                <a:t> </a:t>
              </a:r>
            </a:p>
          </p:txBody>
        </p:sp>
        <p:sp>
          <p:nvSpPr>
            <p:cNvPr id="294920" name="Rectangle 8"/>
            <p:cNvSpPr>
              <a:spLocks noChangeArrowheads="1"/>
            </p:cNvSpPr>
            <p:nvPr/>
          </p:nvSpPr>
          <p:spPr bwMode="auto">
            <a:xfrm>
              <a:off x="3567" y="1702"/>
              <a:ext cx="1439" cy="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1600" b="1"/>
                <a:t>Tamara Smith</a:t>
              </a:r>
            </a:p>
            <a:p>
              <a:r>
                <a:rPr lang="en-US" sz="1600" b="1"/>
                <a:t>Brenda Smith-Patten </a:t>
              </a:r>
            </a:p>
            <a:p>
              <a:r>
                <a:rPr lang="en-US" sz="1600" b="1"/>
                <a:t>Joe Stoeckel</a:t>
              </a:r>
            </a:p>
            <a:p>
              <a:r>
                <a:rPr lang="en-US" sz="1600" b="1"/>
                <a:t>Josh Seagraves </a:t>
              </a:r>
            </a:p>
            <a:p>
              <a:r>
                <a:rPr lang="en-US" sz="1600" b="1"/>
                <a:t>Sara Seagraves</a:t>
              </a:r>
            </a:p>
            <a:p>
              <a:r>
                <a:rPr lang="en-US" sz="1600" b="1"/>
                <a:t>Richard Standage</a:t>
              </a:r>
            </a:p>
            <a:p>
              <a:r>
                <a:rPr lang="en-US" sz="1600" b="1"/>
                <a:t>Joel Trexler </a:t>
              </a:r>
            </a:p>
            <a:p>
              <a:r>
                <a:rPr lang="en-US" sz="1600" b="1"/>
                <a:t>Tom Turner</a:t>
              </a:r>
            </a:p>
            <a:p>
              <a:r>
                <a:rPr lang="en-US" sz="1600" b="1"/>
                <a:t>Caryn Vaughn</a:t>
              </a:r>
            </a:p>
            <a:p>
              <a:r>
                <a:rPr lang="en-US" sz="1600" b="1"/>
                <a:t>Malcolm Vidrine</a:t>
              </a:r>
            </a:p>
            <a:p>
              <a:r>
                <a:rPr lang="en-US" sz="1600" b="1"/>
                <a:t>Jennifer Walker</a:t>
              </a:r>
            </a:p>
            <a:p>
              <a:r>
                <a:rPr lang="en-US" sz="1600" b="1"/>
                <a:t>Tom Watters</a:t>
              </a:r>
            </a:p>
            <a:p>
              <a:r>
                <a:rPr lang="en-US" sz="1600" b="1"/>
                <a:t>Larry Weider </a:t>
              </a:r>
            </a:p>
            <a:p>
              <a:r>
                <a:rPr lang="en-US" sz="1600" b="1"/>
                <a:t>Nathan Wentz</a:t>
              </a:r>
            </a:p>
            <a:p>
              <a:r>
                <a:rPr lang="en-US" sz="1600" b="1"/>
                <a:t>Rebecca Winterringer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SSurveys CO101014102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04800"/>
            <a:ext cx="6238875" cy="6248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P61600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4800"/>
            <a:ext cx="4687888" cy="6248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ShadedReliefDrainageBasinsAddressed"/>
          <p:cNvPicPr>
            <a:picLocks noChangeAspect="1" noChangeArrowheads="1"/>
          </p:cNvPicPr>
          <p:nvPr/>
        </p:nvPicPr>
        <p:blipFill>
          <a:blip r:embed="rId3" cstate="print"/>
          <a:srcRect l="12706" t="2545" r="2942" b="3273"/>
          <a:stretch>
            <a:fillRect/>
          </a:stretch>
        </p:blipFill>
        <p:spPr bwMode="auto">
          <a:xfrm>
            <a:off x="2286000" y="304800"/>
            <a:ext cx="4325938" cy="6248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Refined</Template>
  <TotalTime>2116</TotalTime>
  <Words>1775</Words>
  <Application>Microsoft Office PowerPoint</Application>
  <PresentationFormat>On-screen Show (4:3)</PresentationFormat>
  <Paragraphs>507</Paragraphs>
  <Slides>66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Refined</vt:lpstr>
      <vt:lpstr>INTERIOR HIGHLANDS  AND MISSISSIPPI  EMBAYMENT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Shell Morphology</vt:lpstr>
      <vt:lpstr>Research Species</vt:lpstr>
      <vt:lpstr>Obovaria jacksoniana (Frierson, 1912) “Southern Hickorynut”</vt:lpstr>
      <vt:lpstr>Slide 36</vt:lpstr>
      <vt:lpstr>Slide 37</vt:lpstr>
      <vt:lpstr>Taxonomic Analyses DNA Sequences and Morphometrics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Western Fanshell External Morphology</vt:lpstr>
      <vt:lpstr>Slide 54</vt:lpstr>
      <vt:lpstr>Slide 55</vt:lpstr>
      <vt:lpstr>Pleurobemini (Unionidae)</vt:lpstr>
      <vt:lpstr>Slide 57</vt:lpstr>
      <vt:lpstr>Slide 58</vt:lpstr>
      <vt:lpstr>Slide 59</vt:lpstr>
      <vt:lpstr>Slide 60</vt:lpstr>
      <vt:lpstr>Slide 61</vt:lpstr>
      <vt:lpstr>Slide 62</vt:lpstr>
      <vt:lpstr>Pleurobemini Results</vt:lpstr>
      <vt:lpstr>Slide 64</vt:lpstr>
      <vt:lpstr>Slide 65</vt:lpstr>
      <vt:lpstr>Acknowledgements</vt:lpstr>
    </vt:vector>
  </TitlesOfParts>
  <Company>ahtd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Linda Pearson</dc:creator>
  <cp:lastModifiedBy>omibob</cp:lastModifiedBy>
  <cp:revision>237</cp:revision>
  <dcterms:created xsi:type="dcterms:W3CDTF">2010-10-13T15:01:49Z</dcterms:created>
  <dcterms:modified xsi:type="dcterms:W3CDTF">2012-07-19T15:30:30Z</dcterms:modified>
</cp:coreProperties>
</file>